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9" r:id="rId3"/>
  </p:sldMasterIdLst>
  <p:notesMasterIdLst>
    <p:notesMasterId r:id="rId31"/>
  </p:notesMasterIdLst>
  <p:sldIdLst>
    <p:sldId id="256" r:id="rId4"/>
    <p:sldId id="335" r:id="rId5"/>
    <p:sldId id="334" r:id="rId6"/>
    <p:sldId id="319" r:id="rId7"/>
    <p:sldId id="303" r:id="rId8"/>
    <p:sldId id="308" r:id="rId9"/>
    <p:sldId id="313" r:id="rId10"/>
    <p:sldId id="286" r:id="rId11"/>
    <p:sldId id="315" r:id="rId12"/>
    <p:sldId id="317" r:id="rId13"/>
    <p:sldId id="312" r:id="rId14"/>
    <p:sldId id="336" r:id="rId15"/>
    <p:sldId id="272"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77" autoAdjust="0"/>
    <p:restoredTop sz="82365" autoAdjust="0"/>
  </p:normalViewPr>
  <p:slideViewPr>
    <p:cSldViewPr>
      <p:cViewPr varScale="1">
        <p:scale>
          <a:sx n="107" d="100"/>
          <a:sy n="107" d="100"/>
        </p:scale>
        <p:origin x="-691" y="-9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82913" cy="465138"/>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1430" tIns="45715" rIns="91430" bIns="45715" rtlCol="0"/>
          <a:lstStyle>
            <a:lvl1pPr algn="r">
              <a:defRPr sz="1200"/>
            </a:lvl1pPr>
          </a:lstStyle>
          <a:p>
            <a:fld id="{A78A9759-1886-4F1C-BD7E-1DACA9D8593C}" type="datetimeFigureOut">
              <a:rPr lang="en-US" smtClean="0"/>
              <a:t>10/11/2012</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30" tIns="45715" rIns="91430" bIns="45715" rtlCol="0" anchor="ctr"/>
          <a:lstStyle/>
          <a:p>
            <a:endParaRPr lang="en-US"/>
          </a:p>
        </p:txBody>
      </p:sp>
      <p:sp>
        <p:nvSpPr>
          <p:cNvPr id="5" name="Notes Placeholder 4"/>
          <p:cNvSpPr>
            <a:spLocks noGrp="1"/>
          </p:cNvSpPr>
          <p:nvPr>
            <p:ph type="body" sz="quarter" idx="3"/>
          </p:nvPr>
        </p:nvSpPr>
        <p:spPr>
          <a:xfrm>
            <a:off x="688975" y="4416427"/>
            <a:ext cx="5505450" cy="4183063"/>
          </a:xfrm>
          <a:prstGeom prst="rect">
            <a:avLst/>
          </a:prstGeom>
        </p:spPr>
        <p:txBody>
          <a:bodyPr vert="horz" lIns="91430" tIns="45715" rIns="91430"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675"/>
            <a:ext cx="2982913" cy="465138"/>
          </a:xfrm>
          <a:prstGeom prst="rect">
            <a:avLst/>
          </a:prstGeom>
        </p:spPr>
        <p:txBody>
          <a:bodyPr vert="horz" lIns="91430" tIns="45715" rIns="91430"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1430" tIns="45715" rIns="91430" bIns="45715" rtlCol="0" anchor="b"/>
          <a:lstStyle>
            <a:lvl1pPr algn="r">
              <a:defRPr sz="1200"/>
            </a:lvl1pPr>
          </a:lstStyle>
          <a:p>
            <a:fld id="{C85B0A02-D819-448E-8BCA-1DD395A4E017}" type="slidenum">
              <a:rPr lang="en-US" smtClean="0"/>
              <a:t>‹#›</a:t>
            </a:fld>
            <a:endParaRPr lang="en-US"/>
          </a:p>
        </p:txBody>
      </p:sp>
    </p:spTree>
    <p:extLst>
      <p:ext uri="{BB962C8B-B14F-4D97-AF65-F5344CB8AC3E}">
        <p14:creationId xmlns:p14="http://schemas.microsoft.com/office/powerpoint/2010/main" val="4013836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1</a:t>
            </a:fld>
            <a:endParaRPr lang="en-US" dirty="0"/>
          </a:p>
        </p:txBody>
      </p:sp>
    </p:spTree>
    <p:extLst>
      <p:ext uri="{BB962C8B-B14F-4D97-AF65-F5344CB8AC3E}">
        <p14:creationId xmlns:p14="http://schemas.microsoft.com/office/powerpoint/2010/main" val="2488455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663974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11</a:t>
            </a:fld>
            <a:endParaRPr lang="en-US" dirty="0"/>
          </a:p>
        </p:txBody>
      </p:sp>
    </p:spTree>
    <p:extLst>
      <p:ext uri="{BB962C8B-B14F-4D97-AF65-F5344CB8AC3E}">
        <p14:creationId xmlns:p14="http://schemas.microsoft.com/office/powerpoint/2010/main" val="3906346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12</a:t>
            </a:fld>
            <a:endParaRPr lang="en-US" dirty="0"/>
          </a:p>
        </p:txBody>
      </p:sp>
    </p:spTree>
    <p:extLst>
      <p:ext uri="{BB962C8B-B14F-4D97-AF65-F5344CB8AC3E}">
        <p14:creationId xmlns:p14="http://schemas.microsoft.com/office/powerpoint/2010/main" val="255482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13</a:t>
            </a:fld>
            <a:endParaRPr lang="en-US"/>
          </a:p>
        </p:txBody>
      </p:sp>
    </p:spTree>
    <p:extLst>
      <p:ext uri="{BB962C8B-B14F-4D97-AF65-F5344CB8AC3E}">
        <p14:creationId xmlns:p14="http://schemas.microsoft.com/office/powerpoint/2010/main" val="20590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5B0A02-D819-448E-8BCA-1DD395A4E017}" type="slidenum">
              <a:rPr lang="en-US" smtClean="0"/>
              <a:t>14</a:t>
            </a:fld>
            <a:endParaRPr lang="en-US"/>
          </a:p>
        </p:txBody>
      </p:sp>
    </p:spTree>
    <p:extLst>
      <p:ext uri="{BB962C8B-B14F-4D97-AF65-F5344CB8AC3E}">
        <p14:creationId xmlns:p14="http://schemas.microsoft.com/office/powerpoint/2010/main" val="3670740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15</a:t>
            </a:fld>
            <a:endParaRPr lang="en-US"/>
          </a:p>
        </p:txBody>
      </p:sp>
    </p:spTree>
    <p:extLst>
      <p:ext uri="{BB962C8B-B14F-4D97-AF65-F5344CB8AC3E}">
        <p14:creationId xmlns:p14="http://schemas.microsoft.com/office/powerpoint/2010/main" val="2750740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5B0A02-D819-448E-8BCA-1DD395A4E017}" type="slidenum">
              <a:rPr lang="en-US" smtClean="0"/>
              <a:t>16</a:t>
            </a:fld>
            <a:endParaRPr lang="en-US"/>
          </a:p>
        </p:txBody>
      </p:sp>
    </p:spTree>
    <p:extLst>
      <p:ext uri="{BB962C8B-B14F-4D97-AF65-F5344CB8AC3E}">
        <p14:creationId xmlns:p14="http://schemas.microsoft.com/office/powerpoint/2010/main" val="49488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5B0A02-D819-448E-8BCA-1DD395A4E017}" type="slidenum">
              <a:rPr lang="en-US" smtClean="0"/>
              <a:t>17</a:t>
            </a:fld>
            <a:endParaRPr lang="en-US"/>
          </a:p>
        </p:txBody>
      </p:sp>
    </p:spTree>
    <p:extLst>
      <p:ext uri="{BB962C8B-B14F-4D97-AF65-F5344CB8AC3E}">
        <p14:creationId xmlns:p14="http://schemas.microsoft.com/office/powerpoint/2010/main" val="3354848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5B0A02-D819-448E-8BCA-1DD395A4E017}" type="slidenum">
              <a:rPr lang="en-US" smtClean="0"/>
              <a:t>18</a:t>
            </a:fld>
            <a:endParaRPr lang="en-US"/>
          </a:p>
        </p:txBody>
      </p:sp>
    </p:spTree>
    <p:extLst>
      <p:ext uri="{BB962C8B-B14F-4D97-AF65-F5344CB8AC3E}">
        <p14:creationId xmlns:p14="http://schemas.microsoft.com/office/powerpoint/2010/main" val="2053424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5B0A02-D819-448E-8BCA-1DD395A4E017}" type="slidenum">
              <a:rPr lang="en-US" smtClean="0"/>
              <a:t>19</a:t>
            </a:fld>
            <a:endParaRPr lang="en-US"/>
          </a:p>
        </p:txBody>
      </p:sp>
    </p:spTree>
    <p:extLst>
      <p:ext uri="{BB962C8B-B14F-4D97-AF65-F5344CB8AC3E}">
        <p14:creationId xmlns:p14="http://schemas.microsoft.com/office/powerpoint/2010/main" val="3684512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2</a:t>
            </a:fld>
            <a:endParaRPr lang="en-US" dirty="0"/>
          </a:p>
        </p:txBody>
      </p:sp>
    </p:spTree>
    <p:extLst>
      <p:ext uri="{BB962C8B-B14F-4D97-AF65-F5344CB8AC3E}">
        <p14:creationId xmlns:p14="http://schemas.microsoft.com/office/powerpoint/2010/main" val="3238184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F7FC17-B2D6-42AB-B8A9-8841CD37A716}"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838193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5B0A02-D819-448E-8BCA-1DD395A4E017}" type="slidenum">
              <a:rPr lang="en-US" smtClean="0"/>
              <a:t>21</a:t>
            </a:fld>
            <a:endParaRPr lang="en-US"/>
          </a:p>
        </p:txBody>
      </p:sp>
    </p:spTree>
    <p:extLst>
      <p:ext uri="{BB962C8B-B14F-4D97-AF65-F5344CB8AC3E}">
        <p14:creationId xmlns:p14="http://schemas.microsoft.com/office/powerpoint/2010/main" val="3223544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5B0A02-D819-448E-8BCA-1DD395A4E017}" type="slidenum">
              <a:rPr lang="en-US" smtClean="0"/>
              <a:t>22</a:t>
            </a:fld>
            <a:endParaRPr lang="en-US"/>
          </a:p>
        </p:txBody>
      </p:sp>
    </p:spTree>
    <p:extLst>
      <p:ext uri="{BB962C8B-B14F-4D97-AF65-F5344CB8AC3E}">
        <p14:creationId xmlns:p14="http://schemas.microsoft.com/office/powerpoint/2010/main" val="411775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5B0A02-D819-448E-8BCA-1DD395A4E017}" type="slidenum">
              <a:rPr lang="en-US" smtClean="0"/>
              <a:t>23</a:t>
            </a:fld>
            <a:endParaRPr lang="en-US"/>
          </a:p>
        </p:txBody>
      </p:sp>
    </p:spTree>
    <p:extLst>
      <p:ext uri="{BB962C8B-B14F-4D97-AF65-F5344CB8AC3E}">
        <p14:creationId xmlns:p14="http://schemas.microsoft.com/office/powerpoint/2010/main" val="3157896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5B0A02-D819-448E-8BCA-1DD395A4E017}" type="slidenum">
              <a:rPr lang="en-US" smtClean="0"/>
              <a:t>24</a:t>
            </a:fld>
            <a:endParaRPr lang="en-US"/>
          </a:p>
        </p:txBody>
      </p:sp>
    </p:spTree>
    <p:extLst>
      <p:ext uri="{BB962C8B-B14F-4D97-AF65-F5344CB8AC3E}">
        <p14:creationId xmlns:p14="http://schemas.microsoft.com/office/powerpoint/2010/main" val="586606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25</a:t>
            </a:fld>
            <a:endParaRPr lang="en-US"/>
          </a:p>
        </p:txBody>
      </p:sp>
    </p:spTree>
    <p:extLst>
      <p:ext uri="{BB962C8B-B14F-4D97-AF65-F5344CB8AC3E}">
        <p14:creationId xmlns:p14="http://schemas.microsoft.com/office/powerpoint/2010/main" val="40532243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26</a:t>
            </a:fld>
            <a:endParaRPr lang="en-US"/>
          </a:p>
        </p:txBody>
      </p:sp>
    </p:spTree>
    <p:extLst>
      <p:ext uri="{BB962C8B-B14F-4D97-AF65-F5344CB8AC3E}">
        <p14:creationId xmlns:p14="http://schemas.microsoft.com/office/powerpoint/2010/main" val="2611675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3</a:t>
            </a:fld>
            <a:endParaRPr lang="en-US" dirty="0"/>
          </a:p>
        </p:txBody>
      </p:sp>
    </p:spTree>
    <p:extLst>
      <p:ext uri="{BB962C8B-B14F-4D97-AF65-F5344CB8AC3E}">
        <p14:creationId xmlns:p14="http://schemas.microsoft.com/office/powerpoint/2010/main" val="3238184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663974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5</a:t>
            </a:fld>
            <a:endParaRPr lang="en-US"/>
          </a:p>
        </p:txBody>
      </p:sp>
    </p:spTree>
    <p:extLst>
      <p:ext uri="{BB962C8B-B14F-4D97-AF65-F5344CB8AC3E}">
        <p14:creationId xmlns:p14="http://schemas.microsoft.com/office/powerpoint/2010/main" val="1663974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6</a:t>
            </a:fld>
            <a:endParaRPr lang="en-US"/>
          </a:p>
        </p:txBody>
      </p:sp>
    </p:spTree>
    <p:extLst>
      <p:ext uri="{BB962C8B-B14F-4D97-AF65-F5344CB8AC3E}">
        <p14:creationId xmlns:p14="http://schemas.microsoft.com/office/powerpoint/2010/main" val="1663974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7</a:t>
            </a:fld>
            <a:endParaRPr lang="en-US"/>
          </a:p>
        </p:txBody>
      </p:sp>
    </p:spTree>
    <p:extLst>
      <p:ext uri="{BB962C8B-B14F-4D97-AF65-F5344CB8AC3E}">
        <p14:creationId xmlns:p14="http://schemas.microsoft.com/office/powerpoint/2010/main" val="2554829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8</a:t>
            </a:fld>
            <a:endParaRPr lang="en-US" dirty="0"/>
          </a:p>
        </p:txBody>
      </p:sp>
    </p:spTree>
    <p:extLst>
      <p:ext uri="{BB962C8B-B14F-4D97-AF65-F5344CB8AC3E}">
        <p14:creationId xmlns:p14="http://schemas.microsoft.com/office/powerpoint/2010/main" val="3207832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663974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D985E49-3E3E-4FCA-B03B-5CEE78AEC2E8}" type="datetimeFigureOut">
              <a:rPr lang="en-US" smtClean="0"/>
              <a:t>10/11/2012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D6637991-C83F-4E28-985A-DA5670F7A21B}"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985E49-3E3E-4FCA-B03B-5CEE78AEC2E8}" type="datetimeFigureOut">
              <a:rPr lang="en-US" smtClean="0"/>
              <a:t>10/11/2012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37991-C83F-4E28-985A-DA5670F7A21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985E49-3E3E-4FCA-B03B-5CEE78AEC2E8}" type="datetimeFigureOut">
              <a:rPr lang="en-US" smtClean="0"/>
              <a:t>10/11/2012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37991-C83F-4E28-985A-DA5670F7A21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934200" y="6477000"/>
            <a:ext cx="2133600" cy="476250"/>
          </a:xfrm>
          <a:ln/>
        </p:spPr>
        <p:txBody>
          <a:bodyPr/>
          <a:lstStyle>
            <a:lvl1pPr>
              <a:defRPr/>
            </a:lvl1pPr>
          </a:lstStyle>
          <a:p>
            <a:pPr>
              <a:defRPr/>
            </a:pPr>
            <a:fld id="{B9592145-146E-43AD-8A80-C9365D50040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04033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54034"/>
            <a:ext cx="2133600" cy="476250"/>
          </a:xfrm>
          <a:ln/>
        </p:spPr>
        <p:txBody>
          <a:bodyPr/>
          <a:lstStyle>
            <a:lvl1pPr>
              <a:defRPr/>
            </a:lvl1pPr>
          </a:lstStyle>
          <a:p>
            <a:pPr>
              <a:defRPr/>
            </a:pPr>
            <a:fld id="{C1528F8D-A15E-4509-8DA6-F1BC418CC3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79817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934200" y="6477000"/>
            <a:ext cx="2133600" cy="476250"/>
          </a:xfrm>
          <a:ln/>
        </p:spPr>
        <p:txBody>
          <a:bodyPr/>
          <a:lstStyle>
            <a:lvl1pPr>
              <a:defRPr sz="1200" baseline="0"/>
            </a:lvl1pPr>
          </a:lstStyle>
          <a:p>
            <a:pPr>
              <a:defRPr/>
            </a:pPr>
            <a:fld id="{9B53F2E0-A635-41CE-9AAB-19583276D0CD}"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96034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4CB000F-EC5B-4D93-8CD2-D2E5CAE70D9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07591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E6F03AB-5313-4F1C-9422-2B6AA9DFBD0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68528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5FCACA8-EE76-4265-A241-E979BED7EF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26959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E1C03DA-FE72-4D7C-AEE5-23662847DD2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21686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65F541-188E-481F-86D9-A624F40E03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57242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985E49-3E3E-4FCA-B03B-5CEE78AEC2E8}" type="datetimeFigureOut">
              <a:rPr lang="en-US" smtClean="0"/>
              <a:t>10/11/2012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37991-C83F-4E28-985A-DA5670F7A21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91F8D2-902F-449F-9D52-D47D6D42DEC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049500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FE4476-B71E-4DDF-BFBE-F56AA2C99B5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53559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EC4AC1-CF92-42D0-BAA5-5FFAA40B8F8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6699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dirty="0"/>
            </a:lvl1pPr>
          </a:lstStyle>
          <a:p>
            <a:pPr>
              <a:defRPr/>
            </a:pPr>
            <a:endParaRPr lang="en-US">
              <a:solidFill>
                <a:srgbClr val="000000"/>
              </a:solidFill>
            </a:endParaRPr>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pPr>
              <a:defRPr/>
            </a:pPr>
            <a:fld id="{F64C6ACD-FABA-4250-8B13-D3ABB51DFF05}" type="slidenum">
              <a:rPr lang="en-US">
                <a:solidFill>
                  <a:srgbClr val="000000"/>
                </a:solidFill>
              </a:rPr>
              <a:pPr>
                <a:defRPr/>
              </a:pPr>
              <a:t>‹#›</a:t>
            </a:fld>
            <a:endParaRPr lang="en-US" dirty="0">
              <a:solidFill>
                <a:srgbClr val="000000"/>
              </a:solidFill>
            </a:endParaRPr>
          </a:p>
        </p:txBody>
      </p:sp>
      <p:sp>
        <p:nvSpPr>
          <p:cNvPr id="7" name="Footer Placeholder 6"/>
          <p:cNvSpPr>
            <a:spLocks noGrp="1"/>
          </p:cNvSpPr>
          <p:nvPr>
            <p:ph type="ftr" sz="quarter" idx="12"/>
          </p:nvPr>
        </p:nvSpPr>
        <p:spPr>
          <a:xfrm>
            <a:off x="3124200" y="6248400"/>
            <a:ext cx="2895600" cy="476250"/>
          </a:xfrm>
        </p:spPr>
        <p:txBody>
          <a:bodyPr/>
          <a:lstStyle>
            <a:lvl1pPr>
              <a:defRPr dirty="0"/>
            </a:lvl1pPr>
          </a:lstStyle>
          <a:p>
            <a:pPr>
              <a:defRPr/>
            </a:pPr>
            <a:endParaRPr lang="en-US">
              <a:solidFill>
                <a:srgbClr val="000000"/>
              </a:solidFill>
            </a:endParaRPr>
          </a:p>
        </p:txBody>
      </p:sp>
    </p:spTree>
    <p:extLst>
      <p:ext uri="{BB962C8B-B14F-4D97-AF65-F5344CB8AC3E}">
        <p14:creationId xmlns:p14="http://schemas.microsoft.com/office/powerpoint/2010/main" val="10390438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37826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1894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51163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2057400"/>
            <a:ext cx="35052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5052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93315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4978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60396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D985E49-3E3E-4FCA-B03B-5CEE78AEC2E8}" type="datetimeFigureOut">
              <a:rPr lang="en-US" smtClean="0"/>
              <a:t>10/11/2012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D6637991-C83F-4E28-985A-DA5670F7A21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8194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887008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129850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5464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143000"/>
            <a:ext cx="1790700" cy="457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1143000"/>
            <a:ext cx="52197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235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D985E49-3E3E-4FCA-B03B-5CEE78AEC2E8}" type="datetimeFigureOut">
              <a:rPr lang="en-US" smtClean="0"/>
              <a:t>10/11/2012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37991-C83F-4E28-985A-DA5670F7A21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D985E49-3E3E-4FCA-B03B-5CEE78AEC2E8}" type="datetimeFigureOut">
              <a:rPr lang="en-US" smtClean="0"/>
              <a:t>10/11/2012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637991-C83F-4E28-985A-DA5670F7A21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D985E49-3E3E-4FCA-B03B-5CEE78AEC2E8}" type="datetimeFigureOut">
              <a:rPr lang="en-US" smtClean="0"/>
              <a:t>10/11/2012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637991-C83F-4E28-985A-DA5670F7A21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85E49-3E3E-4FCA-B03B-5CEE78AEC2E8}" type="datetimeFigureOut">
              <a:rPr lang="en-US" smtClean="0"/>
              <a:t>10/11/2012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637991-C83F-4E28-985A-DA5670F7A21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D985E49-3E3E-4FCA-B03B-5CEE78AEC2E8}" type="datetimeFigureOut">
              <a:rPr lang="en-US" smtClean="0"/>
              <a:t>10/11/2012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37991-C83F-4E28-985A-DA5670F7A21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D985E49-3E3E-4FCA-B03B-5CEE78AEC2E8}" type="datetimeFigureOut">
              <a:rPr lang="en-US" smtClean="0"/>
              <a:t>10/11/2012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37991-C83F-4E28-985A-DA5670F7A21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microsoft.com/office/2007/relationships/hdphoto" Target="../media/hdphoto1.wdp"/><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5.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D985E49-3E3E-4FCA-B03B-5CEE78AEC2E8}" type="datetimeFigureOut">
              <a:rPr lang="en-US" smtClean="0"/>
              <a:t>10/11/2012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6637991-C83F-4E28-985A-DA5670F7A21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61783" y="6277644"/>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C43F99F5-6F40-4BA2-9E3E-3C0B5E499DCB}"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2" name="Picture 8" descr="HHS"/>
          <p:cNvPicPr preferRelativeResize="0">
            <a:picLocks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74803" y="206196"/>
            <a:ext cx="82296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p:nvPr userDrawn="1"/>
        </p:nvPicPr>
        <p:blipFill rotWithShape="1">
          <a:blip r:embed="rId15" cstate="print">
            <a:extLst>
              <a:ext uri="{BEBA8EAE-BF5A-486C-A8C5-ECC9F3942E4B}">
                <a14:imgProps xmlns:a14="http://schemas.microsoft.com/office/drawing/2010/main">
                  <a14:imgLayer r:embed="rId16">
                    <a14:imgEffect>
                      <a14:backgroundRemoval t="2209" b="98293" l="1174" r="98399">
                        <a14:foregroundMark x1="1174" y1="5020" x2="1814" y2="97490"/>
                        <a14:foregroundMark x1="98399" y1="2209" x2="98186" y2="98293"/>
                        <a14:foregroundMark x1="17503" y1="19779" x2="19530" y2="83835"/>
                        <a14:foregroundMark x1="19744" y1="83032" x2="83565" y2="84137"/>
                        <a14:foregroundMark x1="83565" y1="84137" x2="85272" y2="13052"/>
                        <a14:foregroundMark x1="25187" y1="59337" x2="24653" y2="84639"/>
                        <a14:foregroundMark x1="24653" y1="84438" x2="75560" y2="86044"/>
                        <a14:foregroundMark x1="75560" y1="86044" x2="74386" y2="54819"/>
                        <a14:foregroundMark x1="74386" y1="54819" x2="24120" y2="59337"/>
                      </a14:backgroundRemoval>
                    </a14:imgEffect>
                  </a14:imgLayer>
                </a14:imgProps>
              </a:ext>
              <a:ext uri="{28A0092B-C50C-407E-A947-70E740481C1C}">
                <a14:useLocalDpi xmlns:a14="http://schemas.microsoft.com/office/drawing/2010/main" val="0"/>
              </a:ext>
            </a:extLst>
          </a:blip>
          <a:srcRect l="909" t="1" r="417" b="725"/>
          <a:stretch/>
        </p:blipFill>
        <p:spPr bwMode="auto">
          <a:xfrm>
            <a:off x="8127642" y="203916"/>
            <a:ext cx="822960" cy="822960"/>
          </a:xfrm>
          <a:prstGeom prst="rect">
            <a:avLst/>
          </a:prstGeom>
          <a:noFill/>
          <a:ln>
            <a:noFill/>
          </a:ln>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32555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65"/>
          <p:cNvPicPr>
            <a:picLocks noChangeAspect="1" noChangeArrowheads="1"/>
          </p:cNvPicPr>
          <p:nvPr/>
        </p:nvPicPr>
        <p:blipFill>
          <a:blip r:embed="rId13" cstate="print"/>
          <a:srcRect/>
          <a:stretch>
            <a:fillRect/>
          </a:stretch>
        </p:blipFill>
        <p:spPr bwMode="auto">
          <a:xfrm>
            <a:off x="265113" y="492125"/>
            <a:ext cx="8613775" cy="5872163"/>
          </a:xfrm>
          <a:prstGeom prst="rect">
            <a:avLst/>
          </a:prstGeom>
          <a:noFill/>
          <a:ln w="12700" cap="sq">
            <a:noFill/>
            <a:miter lim="800000"/>
            <a:headEnd type="none" w="sm" len="sm"/>
            <a:tailEnd type="none" w="sm" len="sm"/>
          </a:ln>
        </p:spPr>
      </p:pic>
      <p:sp>
        <p:nvSpPr>
          <p:cNvPr id="2051" name="Rectangle 21"/>
          <p:cNvSpPr>
            <a:spLocks noGrp="1" noChangeArrowheads="1"/>
          </p:cNvSpPr>
          <p:nvPr>
            <p:ph type="title"/>
          </p:nvPr>
        </p:nvSpPr>
        <p:spPr bwMode="auto">
          <a:xfrm>
            <a:off x="990600" y="1143000"/>
            <a:ext cx="7162800" cy="9144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2052" name="Rectangle 22"/>
          <p:cNvSpPr>
            <a:spLocks noGrp="1" noChangeArrowheads="1"/>
          </p:cNvSpPr>
          <p:nvPr>
            <p:ph type="body" idx="1"/>
          </p:nvPr>
        </p:nvSpPr>
        <p:spPr bwMode="auto">
          <a:xfrm>
            <a:off x="990600" y="2057400"/>
            <a:ext cx="7162800" cy="3657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81564250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Garamond" pitchFamily="18" charset="0"/>
        </a:defRPr>
      </a:lvl2pPr>
      <a:lvl3pPr algn="l" rtl="0" eaLnBrk="0" fontAlgn="base" hangingPunct="0">
        <a:spcBef>
          <a:spcPct val="0"/>
        </a:spcBef>
        <a:spcAft>
          <a:spcPct val="0"/>
        </a:spcAft>
        <a:defRPr sz="3600">
          <a:solidFill>
            <a:schemeClr val="tx2"/>
          </a:solidFill>
          <a:latin typeface="Garamond" pitchFamily="18" charset="0"/>
        </a:defRPr>
      </a:lvl3pPr>
      <a:lvl4pPr algn="l" rtl="0" eaLnBrk="0" fontAlgn="base" hangingPunct="0">
        <a:spcBef>
          <a:spcPct val="0"/>
        </a:spcBef>
        <a:spcAft>
          <a:spcPct val="0"/>
        </a:spcAft>
        <a:defRPr sz="3600">
          <a:solidFill>
            <a:schemeClr val="tx2"/>
          </a:solidFill>
          <a:latin typeface="Garamond" pitchFamily="18" charset="0"/>
        </a:defRPr>
      </a:lvl4pPr>
      <a:lvl5pPr algn="l" rtl="0" eaLnBrk="0" fontAlgn="base" hangingPunct="0">
        <a:spcBef>
          <a:spcPct val="0"/>
        </a:spcBef>
        <a:spcAft>
          <a:spcPct val="0"/>
        </a:spcAft>
        <a:defRPr sz="3600">
          <a:solidFill>
            <a:schemeClr val="tx2"/>
          </a:solidFill>
          <a:latin typeface="Garamond" pitchFamily="18" charset="0"/>
        </a:defRPr>
      </a:lvl5pPr>
      <a:lvl6pPr marL="457200" algn="l" rtl="0" fontAlgn="base">
        <a:spcBef>
          <a:spcPct val="0"/>
        </a:spcBef>
        <a:spcAft>
          <a:spcPct val="0"/>
        </a:spcAft>
        <a:defRPr sz="3600">
          <a:solidFill>
            <a:schemeClr val="tx2"/>
          </a:solidFill>
          <a:latin typeface="Garamond" pitchFamily="18" charset="0"/>
        </a:defRPr>
      </a:lvl6pPr>
      <a:lvl7pPr marL="914400" algn="l" rtl="0" fontAlgn="base">
        <a:spcBef>
          <a:spcPct val="0"/>
        </a:spcBef>
        <a:spcAft>
          <a:spcPct val="0"/>
        </a:spcAft>
        <a:defRPr sz="3600">
          <a:solidFill>
            <a:schemeClr val="tx2"/>
          </a:solidFill>
          <a:latin typeface="Garamond" pitchFamily="18" charset="0"/>
        </a:defRPr>
      </a:lvl7pPr>
      <a:lvl8pPr marL="1371600" algn="l" rtl="0" fontAlgn="base">
        <a:spcBef>
          <a:spcPct val="0"/>
        </a:spcBef>
        <a:spcAft>
          <a:spcPct val="0"/>
        </a:spcAft>
        <a:defRPr sz="3600">
          <a:solidFill>
            <a:schemeClr val="tx2"/>
          </a:solidFill>
          <a:latin typeface="Garamond" pitchFamily="18" charset="0"/>
        </a:defRPr>
      </a:lvl8pPr>
      <a:lvl9pPr marL="1828800" algn="l" rtl="0" fontAlgn="base">
        <a:spcBef>
          <a:spcPct val="0"/>
        </a:spcBef>
        <a:spcAft>
          <a:spcPct val="0"/>
        </a:spcAft>
        <a:defRPr sz="3600">
          <a:solidFill>
            <a:schemeClr val="tx2"/>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9.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9.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9.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hyperlink" Target="mailto:Mary.Brickell@ihs.gov"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9.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9.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notesSlide" Target="../notesSlides/notesSlide7.xml"/><Relationship Id="rId7" Type="http://schemas.openxmlformats.org/officeDocument/2006/relationships/package" Target="../embeddings/Microsoft_Excel_Worksheet1.xlsx"/><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9.png"/><Relationship Id="rId5" Type="http://schemas.microsoft.com/office/2007/relationships/hdphoto" Target="../media/hdphoto3.wdp"/><Relationship Id="rId4" Type="http://schemas.openxmlformats.org/officeDocument/2006/relationships/image" Target="../media/image8.png"/><Relationship Id="rId9" Type="http://schemas.openxmlformats.org/officeDocument/2006/relationships/hyperlink" Target="mailto:Steven.Poirta@ihs.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9.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229600" cy="1676400"/>
          </a:xfrm>
        </p:spPr>
        <p:txBody>
          <a:bodyPr>
            <a:normAutofit fontScale="90000"/>
          </a:bodyPr>
          <a:lstStyle/>
          <a:p>
            <a:pPr algn="ctr"/>
            <a:r>
              <a:rPr lang="en-US" b="1" dirty="0">
                <a:solidFill>
                  <a:schemeClr val="bg1"/>
                </a:solidFill>
                <a:latin typeface="Arial" pitchFamily="34" charset="0"/>
                <a:cs typeface="Arial" pitchFamily="34" charset="0"/>
              </a:rPr>
              <a:t>Indian Health Service</a:t>
            </a:r>
            <a:br>
              <a:rPr lang="en-US" b="1" dirty="0">
                <a:solidFill>
                  <a:schemeClr val="bg1"/>
                </a:solidFill>
                <a:latin typeface="Arial" pitchFamily="34" charset="0"/>
                <a:cs typeface="Arial" pitchFamily="34" charset="0"/>
              </a:rPr>
            </a:br>
            <a:r>
              <a:rPr lang="en-US" b="1" dirty="0">
                <a:solidFill>
                  <a:schemeClr val="bg1"/>
                </a:solidFill>
                <a:latin typeface="Arial" pitchFamily="34" charset="0"/>
                <a:cs typeface="Arial" pitchFamily="34" charset="0"/>
              </a:rPr>
              <a:t>Portland Area Director’s Update</a:t>
            </a:r>
          </a:p>
        </p:txBody>
      </p:sp>
      <p:sp>
        <p:nvSpPr>
          <p:cNvPr id="3" name="Subtitle 2"/>
          <p:cNvSpPr>
            <a:spLocks noGrp="1"/>
          </p:cNvSpPr>
          <p:nvPr>
            <p:ph type="subTitle" idx="1"/>
          </p:nvPr>
        </p:nvSpPr>
        <p:spPr>
          <a:xfrm>
            <a:off x="685800" y="4572000"/>
            <a:ext cx="7772400" cy="1905000"/>
          </a:xfrm>
        </p:spPr>
        <p:txBody>
          <a:bodyPr>
            <a:normAutofit/>
          </a:bodyPr>
          <a:lstStyle/>
          <a:p>
            <a:pPr algn="ctr">
              <a:lnSpc>
                <a:spcPct val="80000"/>
              </a:lnSpc>
            </a:pPr>
            <a:r>
              <a:rPr lang="en-US" sz="2400" b="1" dirty="0">
                <a:solidFill>
                  <a:schemeClr val="bg1"/>
                </a:solidFill>
                <a:latin typeface="Arial" pitchFamily="34" charset="0"/>
                <a:cs typeface="Arial" pitchFamily="34" charset="0"/>
              </a:rPr>
              <a:t>Dean M </a:t>
            </a:r>
            <a:r>
              <a:rPr lang="en-US" sz="2400" b="1" dirty="0" smtClean="0">
                <a:solidFill>
                  <a:schemeClr val="bg1"/>
                </a:solidFill>
                <a:latin typeface="Arial" pitchFamily="34" charset="0"/>
                <a:cs typeface="Arial" pitchFamily="34" charset="0"/>
              </a:rPr>
              <a:t>Seyler - Area Director</a:t>
            </a:r>
            <a:endParaRPr lang="en-US" sz="2400" b="1" dirty="0">
              <a:solidFill>
                <a:schemeClr val="bg1"/>
              </a:solidFill>
              <a:latin typeface="Arial" pitchFamily="34" charset="0"/>
              <a:cs typeface="Arial" pitchFamily="34" charset="0"/>
            </a:endParaRPr>
          </a:p>
          <a:p>
            <a:pPr algn="ctr">
              <a:lnSpc>
                <a:spcPct val="80000"/>
              </a:lnSpc>
            </a:pPr>
            <a:r>
              <a:rPr lang="en-US" sz="2400" b="1" dirty="0" smtClean="0">
                <a:solidFill>
                  <a:schemeClr val="bg1"/>
                </a:solidFill>
                <a:latin typeface="Arial" pitchFamily="34" charset="0"/>
                <a:cs typeface="Arial" pitchFamily="34" charset="0"/>
              </a:rPr>
              <a:t>October 16, 2012</a:t>
            </a:r>
            <a:endParaRPr lang="en-US" sz="2400" b="1" dirty="0">
              <a:solidFill>
                <a:schemeClr val="bg1"/>
              </a:solidFill>
              <a:latin typeface="Arial" pitchFamily="34" charset="0"/>
              <a:cs typeface="Arial" pitchFamily="34" charset="0"/>
            </a:endParaRPr>
          </a:p>
          <a:p>
            <a:pPr algn="ctr">
              <a:lnSpc>
                <a:spcPct val="80000"/>
              </a:lnSpc>
              <a:defRPr/>
            </a:pPr>
            <a:r>
              <a:rPr lang="en-US" sz="2400" b="1" dirty="0" smtClean="0">
                <a:solidFill>
                  <a:schemeClr val="bg1"/>
                </a:solidFill>
                <a:latin typeface="+mj-lt"/>
              </a:rPr>
              <a:t>Quarterly </a:t>
            </a:r>
            <a:r>
              <a:rPr lang="en-US" sz="2400" b="1" dirty="0">
                <a:solidFill>
                  <a:schemeClr val="bg1"/>
                </a:solidFill>
                <a:latin typeface="+mj-lt"/>
              </a:rPr>
              <a:t>Board Meeting</a:t>
            </a:r>
          </a:p>
          <a:p>
            <a:r>
              <a:rPr lang="en-US" sz="2400" b="1" dirty="0" smtClean="0">
                <a:solidFill>
                  <a:srgbClr val="000000"/>
                </a:solidFill>
                <a:latin typeface="+mj-lt"/>
              </a:rPr>
              <a:t>Skagit </a:t>
            </a:r>
            <a:r>
              <a:rPr lang="en-US" sz="2400" b="1" dirty="0">
                <a:solidFill>
                  <a:srgbClr val="000000"/>
                </a:solidFill>
                <a:latin typeface="+mj-lt"/>
              </a:rPr>
              <a:t>Valley Casino Resort</a:t>
            </a:r>
            <a:endParaRPr lang="en-US" sz="2400" b="1" dirty="0">
              <a:latin typeface="+mj-lt"/>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 name="Picture 1" descr="image001"/>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4846320" y="2362200"/>
            <a:ext cx="1478280" cy="1478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6028" y="2346960"/>
            <a:ext cx="1662664" cy="149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3732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5867400" cy="1143000"/>
          </a:xfrm>
        </p:spPr>
        <p:txBody>
          <a:bodyPr>
            <a:normAutofit fontScale="90000"/>
          </a:bodyPr>
          <a:lstStyle/>
          <a:p>
            <a:r>
              <a:rPr lang="en-US" sz="4000" dirty="0">
                <a:solidFill>
                  <a:prstClr val="black"/>
                </a:solidFill>
              </a:rPr>
              <a:t>Improve The Quality Of And Access To Care</a:t>
            </a:r>
            <a:endParaRPr lang="en-US"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676400"/>
            <a:ext cx="8686800" cy="4800600"/>
          </a:xfrm>
        </p:spPr>
        <p:txBody>
          <a:bodyPr>
            <a:normAutofit/>
          </a:bodyPr>
          <a:lstStyle/>
          <a:p>
            <a:pPr marL="137160" indent="0">
              <a:buClr>
                <a:schemeClr val="bg1"/>
              </a:buClr>
              <a:buNone/>
            </a:pPr>
            <a:r>
              <a:rPr lang="en-US" sz="2400" b="1" dirty="0" smtClean="0">
                <a:solidFill>
                  <a:schemeClr val="bg1">
                    <a:lumMod val="95000"/>
                    <a:lumOff val="5000"/>
                  </a:schemeClr>
                </a:solidFill>
                <a:latin typeface="+mj-lt"/>
              </a:rPr>
              <a:t>Yakama Health Center Expansion and Renovation Project</a:t>
            </a:r>
          </a:p>
          <a:p>
            <a:pPr marL="137160" indent="0">
              <a:buClr>
                <a:schemeClr val="bg1"/>
              </a:buClr>
              <a:buNone/>
            </a:pPr>
            <a:endParaRPr lang="en-US" b="1" dirty="0" smtClean="0">
              <a:solidFill>
                <a:schemeClr val="bg1">
                  <a:lumMod val="95000"/>
                  <a:lumOff val="5000"/>
                </a:schemeClr>
              </a:solidFill>
              <a:latin typeface="+mj-lt"/>
            </a:endParaRPr>
          </a:p>
          <a:p>
            <a:pPr>
              <a:buClr>
                <a:schemeClr val="bg1"/>
              </a:buClr>
              <a:buFont typeface="Wingdings" pitchFamily="2" charset="2"/>
              <a:buChar char="v"/>
            </a:pPr>
            <a:r>
              <a:rPr lang="en-US" sz="2000" b="1" dirty="0" smtClean="0">
                <a:solidFill>
                  <a:schemeClr val="bg1">
                    <a:lumMod val="95000"/>
                    <a:lumOff val="5000"/>
                  </a:schemeClr>
                </a:solidFill>
                <a:latin typeface="+mj-lt"/>
              </a:rPr>
              <a:t>Aimed at improving access to and quality of care</a:t>
            </a:r>
            <a:r>
              <a:rPr lang="en-US" sz="2000" b="1" dirty="0">
                <a:solidFill>
                  <a:schemeClr val="bg1">
                    <a:lumMod val="95000"/>
                    <a:lumOff val="5000"/>
                  </a:schemeClr>
                </a:solidFill>
                <a:latin typeface="+mj-lt"/>
              </a:rPr>
              <a:t>.</a:t>
            </a:r>
            <a:endParaRPr lang="en-US" sz="2000" b="1" dirty="0" smtClean="0">
              <a:solidFill>
                <a:schemeClr val="bg1">
                  <a:lumMod val="95000"/>
                  <a:lumOff val="5000"/>
                </a:schemeClr>
              </a:solidFill>
              <a:latin typeface="+mj-lt"/>
            </a:endParaRPr>
          </a:p>
          <a:p>
            <a:pPr>
              <a:buClr>
                <a:schemeClr val="bg1"/>
              </a:buClr>
              <a:buFont typeface="Wingdings" pitchFamily="2" charset="2"/>
              <a:buChar char="v"/>
            </a:pPr>
            <a:r>
              <a:rPr lang="en-US" sz="2000" b="1" dirty="0" smtClean="0">
                <a:solidFill>
                  <a:schemeClr val="bg1">
                    <a:lumMod val="95000"/>
                    <a:lumOff val="5000"/>
                  </a:schemeClr>
                </a:solidFill>
                <a:latin typeface="+mj-lt"/>
              </a:rPr>
              <a:t>New 4,600 S.F. Institutional Support Building dedicated October 2011</a:t>
            </a:r>
          </a:p>
          <a:p>
            <a:pPr>
              <a:buClr>
                <a:schemeClr val="bg1"/>
              </a:buClr>
              <a:buFont typeface="Wingdings" pitchFamily="2" charset="2"/>
              <a:buChar char="v"/>
            </a:pPr>
            <a:r>
              <a:rPr lang="en-US" sz="2000" b="1" dirty="0" smtClean="0">
                <a:solidFill>
                  <a:schemeClr val="bg1">
                    <a:lumMod val="95000"/>
                    <a:lumOff val="5000"/>
                  </a:schemeClr>
                </a:solidFill>
                <a:latin typeface="+mj-lt"/>
              </a:rPr>
              <a:t>Renovation of Existing Clinic (20-years old)</a:t>
            </a:r>
          </a:p>
          <a:p>
            <a:pPr lvl="1">
              <a:buClr>
                <a:schemeClr val="bg1"/>
              </a:buClr>
              <a:buFont typeface="Wingdings" pitchFamily="2" charset="2"/>
              <a:buChar char="v"/>
            </a:pPr>
            <a:r>
              <a:rPr lang="en-US" sz="1800" b="1" dirty="0" smtClean="0">
                <a:solidFill>
                  <a:schemeClr val="bg1">
                    <a:lumMod val="95000"/>
                    <a:lumOff val="5000"/>
                  </a:schemeClr>
                </a:solidFill>
                <a:latin typeface="+mj-lt"/>
              </a:rPr>
              <a:t>Provides New Exam Rooms by relocating offices</a:t>
            </a:r>
          </a:p>
          <a:p>
            <a:pPr lvl="1">
              <a:buClr>
                <a:schemeClr val="bg1"/>
              </a:buClr>
              <a:buFont typeface="Wingdings" pitchFamily="2" charset="2"/>
              <a:buChar char="v"/>
            </a:pPr>
            <a:r>
              <a:rPr lang="en-US" sz="1800" b="1" dirty="0" smtClean="0">
                <a:solidFill>
                  <a:schemeClr val="bg1">
                    <a:lumMod val="95000"/>
                    <a:lumOff val="5000"/>
                  </a:schemeClr>
                </a:solidFill>
                <a:latin typeface="+mj-lt"/>
              </a:rPr>
              <a:t>Provides new Pharmacy improves access and confidentiality.</a:t>
            </a:r>
          </a:p>
          <a:p>
            <a:pPr lvl="1">
              <a:buClr>
                <a:schemeClr val="bg1"/>
              </a:buClr>
              <a:buFont typeface="Wingdings" pitchFamily="2" charset="2"/>
              <a:buChar char="v"/>
            </a:pPr>
            <a:r>
              <a:rPr lang="en-US" sz="1800" b="1" dirty="0" smtClean="0">
                <a:solidFill>
                  <a:schemeClr val="bg1">
                    <a:lumMod val="95000"/>
                    <a:lumOff val="5000"/>
                  </a:schemeClr>
                </a:solidFill>
                <a:latin typeface="+mj-lt"/>
              </a:rPr>
              <a:t>Improves patient flow as they leave their provider’s office.</a:t>
            </a:r>
          </a:p>
          <a:p>
            <a:pPr lvl="1">
              <a:buClr>
                <a:schemeClr val="bg1"/>
              </a:buClr>
              <a:buFont typeface="Wingdings" pitchFamily="2" charset="2"/>
              <a:buChar char="v"/>
            </a:pPr>
            <a:r>
              <a:rPr lang="en-US" sz="1800" b="1" dirty="0" smtClean="0">
                <a:solidFill>
                  <a:schemeClr val="bg1">
                    <a:lumMod val="95000"/>
                    <a:lumOff val="5000"/>
                  </a:schemeClr>
                </a:solidFill>
                <a:latin typeface="+mj-lt"/>
              </a:rPr>
              <a:t>New Digital Radiology</a:t>
            </a:r>
          </a:p>
          <a:p>
            <a:pPr lvl="1">
              <a:buClr>
                <a:schemeClr val="bg1"/>
              </a:buClr>
              <a:buFont typeface="Wingdings" pitchFamily="2" charset="2"/>
              <a:buChar char="v"/>
            </a:pPr>
            <a:r>
              <a:rPr lang="en-US" sz="1800" b="1" dirty="0" smtClean="0">
                <a:solidFill>
                  <a:schemeClr val="bg1">
                    <a:lumMod val="95000"/>
                    <a:lumOff val="5000"/>
                  </a:schemeClr>
                </a:solidFill>
                <a:latin typeface="+mj-lt"/>
              </a:rPr>
              <a:t>Heating and Cooling Problems</a:t>
            </a:r>
          </a:p>
          <a:p>
            <a:pPr marL="137160" indent="0">
              <a:buClr>
                <a:schemeClr val="bg1"/>
              </a:buClr>
              <a:buNone/>
            </a:pPr>
            <a:r>
              <a:rPr lang="en-US" sz="2400" dirty="0" smtClean="0">
                <a:solidFill>
                  <a:schemeClr val="bg1">
                    <a:lumMod val="95000"/>
                    <a:lumOff val="5000"/>
                  </a:schemeClr>
                </a:solidFill>
                <a:latin typeface="+mj-lt"/>
              </a:rPr>
              <a:t> </a:t>
            </a:r>
          </a:p>
        </p:txBody>
      </p:sp>
    </p:spTree>
    <p:extLst>
      <p:ext uri="{BB962C8B-B14F-4D97-AF65-F5344CB8AC3E}">
        <p14:creationId xmlns:p14="http://schemas.microsoft.com/office/powerpoint/2010/main" val="604092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57200"/>
            <a:ext cx="6736178" cy="914400"/>
          </a:xfrm>
        </p:spPr>
        <p:txBody>
          <a:bodyPr/>
          <a:lstStyle/>
          <a:p>
            <a:pPr marL="285750" indent="-285750" algn="ctr"/>
            <a:r>
              <a:rPr lang="en-US" sz="4000" b="1" dirty="0">
                <a:solidFill>
                  <a:schemeClr val="bg1"/>
                </a:solidFill>
              </a:rPr>
              <a:t>Improve </a:t>
            </a:r>
            <a:r>
              <a:rPr lang="en-US" sz="4000" b="1" dirty="0" smtClean="0">
                <a:solidFill>
                  <a:schemeClr val="bg1"/>
                </a:solidFill>
              </a:rPr>
              <a:t>The </a:t>
            </a:r>
            <a:r>
              <a:rPr lang="en-US" sz="4000" dirty="0">
                <a:solidFill>
                  <a:schemeClr val="bg1"/>
                </a:solidFill>
              </a:rPr>
              <a:t>Q</a:t>
            </a:r>
            <a:r>
              <a:rPr lang="en-US" sz="4000" b="1" dirty="0" smtClean="0">
                <a:solidFill>
                  <a:schemeClr val="bg1"/>
                </a:solidFill>
              </a:rPr>
              <a:t>uality </a:t>
            </a:r>
            <a:r>
              <a:rPr lang="en-US" sz="4000" dirty="0">
                <a:solidFill>
                  <a:schemeClr val="bg1"/>
                </a:solidFill>
              </a:rPr>
              <a:t>O</a:t>
            </a:r>
            <a:r>
              <a:rPr lang="en-US" sz="4000" b="1" dirty="0" smtClean="0">
                <a:solidFill>
                  <a:schemeClr val="bg1"/>
                </a:solidFill>
              </a:rPr>
              <a:t>f </a:t>
            </a:r>
            <a:r>
              <a:rPr lang="en-US" sz="4000" dirty="0">
                <a:solidFill>
                  <a:schemeClr val="bg1"/>
                </a:solidFill>
              </a:rPr>
              <a:t>A</a:t>
            </a:r>
            <a:r>
              <a:rPr lang="en-US" sz="4000" b="1" dirty="0" smtClean="0">
                <a:solidFill>
                  <a:schemeClr val="bg1"/>
                </a:solidFill>
              </a:rPr>
              <a:t>nd </a:t>
            </a:r>
            <a:r>
              <a:rPr lang="en-US" sz="4000" dirty="0">
                <a:solidFill>
                  <a:schemeClr val="bg1"/>
                </a:solidFill>
              </a:rPr>
              <a:t>A</a:t>
            </a:r>
            <a:r>
              <a:rPr lang="en-US" sz="4000" b="1" dirty="0" smtClean="0">
                <a:solidFill>
                  <a:schemeClr val="bg1"/>
                </a:solidFill>
              </a:rPr>
              <a:t>ccess </a:t>
            </a:r>
            <a:r>
              <a:rPr lang="en-US" sz="4000" dirty="0">
                <a:solidFill>
                  <a:schemeClr val="bg1"/>
                </a:solidFill>
              </a:rPr>
              <a:t>T</a:t>
            </a:r>
            <a:r>
              <a:rPr lang="en-US" sz="4000" b="1" dirty="0" smtClean="0">
                <a:solidFill>
                  <a:schemeClr val="bg1"/>
                </a:solidFill>
              </a:rPr>
              <a:t>o Care</a:t>
            </a:r>
            <a:endParaRPr lang="en-US" sz="4000" b="1" dirty="0">
              <a:solidFill>
                <a:schemeClr val="bg1"/>
              </a:solidFill>
            </a:endParaRPr>
          </a:p>
        </p:txBody>
      </p:sp>
      <p:sp>
        <p:nvSpPr>
          <p:cNvPr id="3" name="Text Placeholder 2"/>
          <p:cNvSpPr>
            <a:spLocks noGrp="1"/>
          </p:cNvSpPr>
          <p:nvPr>
            <p:ph type="body" idx="1"/>
          </p:nvPr>
        </p:nvSpPr>
        <p:spPr>
          <a:xfrm>
            <a:off x="304800" y="1600200"/>
            <a:ext cx="8458200" cy="2667000"/>
          </a:xfrm>
        </p:spPr>
        <p:txBody>
          <a:bodyPr>
            <a:normAutofit/>
          </a:bodyPr>
          <a:lstStyle/>
          <a:p>
            <a:pPr marL="285750" indent="-285750" algn="l">
              <a:buFont typeface="Wingdings" pitchFamily="2" charset="2"/>
              <a:buChar char="v"/>
            </a:pPr>
            <a:endParaRPr lang="en-US" b="1" dirty="0" smtClean="0">
              <a:solidFill>
                <a:schemeClr val="bg1"/>
              </a:solidFill>
            </a:endParaRPr>
          </a:p>
          <a:p>
            <a:pPr marL="342900" indent="-342900">
              <a:buClr>
                <a:schemeClr val="bg1">
                  <a:lumMod val="75000"/>
                  <a:lumOff val="25000"/>
                </a:schemeClr>
              </a:buClr>
              <a:buFont typeface="Wingdings" pitchFamily="2" charset="2"/>
              <a:buChar char="v"/>
            </a:pPr>
            <a:r>
              <a:rPr lang="en-US" sz="2400" b="1" dirty="0" smtClean="0">
                <a:solidFill>
                  <a:schemeClr val="bg1"/>
                </a:solidFill>
                <a:latin typeface="+mj-lt"/>
              </a:rPr>
              <a:t>Catastrophic </a:t>
            </a:r>
            <a:r>
              <a:rPr lang="en-US" sz="2400" b="1" dirty="0">
                <a:solidFill>
                  <a:schemeClr val="bg1"/>
                </a:solidFill>
                <a:latin typeface="+mj-lt"/>
              </a:rPr>
              <a:t>Health Emergency </a:t>
            </a:r>
            <a:r>
              <a:rPr lang="en-US" sz="2400" b="1" dirty="0" smtClean="0">
                <a:solidFill>
                  <a:schemeClr val="bg1"/>
                </a:solidFill>
                <a:latin typeface="+mj-lt"/>
              </a:rPr>
              <a:t>Fund</a:t>
            </a:r>
          </a:p>
          <a:p>
            <a:pPr marL="1138428" lvl="1" indent="-342900">
              <a:buClr>
                <a:schemeClr val="bg1">
                  <a:lumMod val="75000"/>
                  <a:lumOff val="25000"/>
                </a:schemeClr>
              </a:buClr>
              <a:buFont typeface="Wingdings" pitchFamily="2" charset="2"/>
              <a:buChar char="v"/>
            </a:pPr>
            <a:r>
              <a:rPr lang="en-US" sz="2200" b="1" dirty="0" smtClean="0">
                <a:solidFill>
                  <a:schemeClr val="bg1"/>
                </a:solidFill>
                <a:latin typeface="+mj-lt"/>
              </a:rPr>
              <a:t>115 CHEF cases received and Processed - $8,581,901</a:t>
            </a:r>
          </a:p>
          <a:p>
            <a:pPr marL="1138428" lvl="1" indent="-342900">
              <a:buClr>
                <a:schemeClr val="bg1">
                  <a:lumMod val="75000"/>
                  <a:lumOff val="25000"/>
                </a:schemeClr>
              </a:buClr>
              <a:buFont typeface="Wingdings" pitchFamily="2" charset="2"/>
              <a:buChar char="v"/>
            </a:pPr>
            <a:r>
              <a:rPr lang="en-US" sz="2200" b="1" dirty="0" smtClean="0">
                <a:solidFill>
                  <a:schemeClr val="bg1"/>
                </a:solidFill>
                <a:latin typeface="+mj-lt"/>
              </a:rPr>
              <a:t>Requested Reimbursement After Threshold - $3,125,786</a:t>
            </a:r>
          </a:p>
          <a:p>
            <a:pPr marL="1138428" lvl="1" indent="-342900">
              <a:buClr>
                <a:schemeClr val="bg1">
                  <a:lumMod val="75000"/>
                  <a:lumOff val="25000"/>
                </a:schemeClr>
              </a:buClr>
              <a:buFont typeface="Wingdings" pitchFamily="2" charset="2"/>
              <a:buChar char="v"/>
            </a:pPr>
            <a:r>
              <a:rPr lang="en-US" sz="2200" b="1" dirty="0" smtClean="0">
                <a:solidFill>
                  <a:schemeClr val="bg1"/>
                </a:solidFill>
                <a:latin typeface="+mj-lt"/>
              </a:rPr>
              <a:t>Received $1,931,095 for 60 cases</a:t>
            </a:r>
          </a:p>
          <a:p>
            <a:pPr marL="1138428" lvl="1" indent="-342900">
              <a:buClr>
                <a:schemeClr val="bg1">
                  <a:lumMod val="75000"/>
                  <a:lumOff val="25000"/>
                </a:schemeClr>
              </a:buClr>
              <a:buFont typeface="Wingdings" pitchFamily="2" charset="2"/>
              <a:buChar char="v"/>
            </a:pPr>
            <a:endParaRPr lang="en-US" sz="2200" b="1" dirty="0" smtClean="0">
              <a:solidFill>
                <a:schemeClr val="bg1"/>
              </a:solidFill>
              <a:latin typeface="+mj-lt"/>
            </a:endParaRPr>
          </a:p>
          <a:p>
            <a:pPr marL="342900" indent="-342900">
              <a:buClr>
                <a:schemeClr val="bg1">
                  <a:lumMod val="75000"/>
                  <a:lumOff val="25000"/>
                </a:schemeClr>
              </a:buClr>
              <a:buFont typeface="Wingdings" pitchFamily="2" charset="2"/>
              <a:buChar char="v"/>
            </a:pPr>
            <a:endParaRPr lang="en-US" sz="2400" b="1" dirty="0" smtClean="0">
              <a:solidFill>
                <a:schemeClr val="bg1"/>
              </a:solidFill>
              <a:latin typeface="+mj-lt"/>
            </a:endParaRPr>
          </a:p>
          <a:p>
            <a:pPr marL="285750" indent="-285750">
              <a:buFont typeface="Wingdings" pitchFamily="2" charset="2"/>
              <a:buChar char="v"/>
            </a:pPr>
            <a:endParaRPr lang="en-US" sz="2400" b="1" dirty="0" smtClean="0">
              <a:solidFill>
                <a:schemeClr val="bg1"/>
              </a:solidFill>
              <a:latin typeface="+mj-lt"/>
            </a:endParaRPr>
          </a:p>
          <a:p>
            <a:pPr marL="0"/>
            <a:endParaRPr lang="en-US" sz="2400" b="1" dirty="0" smtClean="0">
              <a:solidFill>
                <a:schemeClr val="bg1"/>
              </a:solidFill>
              <a:latin typeface="+mj-lt"/>
            </a:endParaRPr>
          </a:p>
          <a:p>
            <a:pPr marL="285750" indent="-285750">
              <a:buFont typeface="Wingdings" pitchFamily="2" charset="2"/>
              <a:buChar char="v"/>
            </a:pPr>
            <a:endParaRPr lang="en-US" sz="2400" b="1" dirty="0">
              <a:solidFill>
                <a:schemeClr val="bg1"/>
              </a:solidFill>
              <a:latin typeface="+mj-lt"/>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4343400"/>
            <a:ext cx="5334000"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04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117178" cy="1600200"/>
          </a:xfrm>
        </p:spPr>
        <p:txBody>
          <a:bodyPr/>
          <a:lstStyle/>
          <a:p>
            <a:pPr marL="285750" indent="-285750" algn="ctr"/>
            <a:r>
              <a:rPr lang="en-US" sz="4000" b="1" dirty="0">
                <a:solidFill>
                  <a:schemeClr val="bg1"/>
                </a:solidFill>
              </a:rPr>
              <a:t>Ensure that our work is transparent, accountable, fair, and inclusive</a:t>
            </a:r>
          </a:p>
        </p:txBody>
      </p:sp>
      <p:sp>
        <p:nvSpPr>
          <p:cNvPr id="3" name="Text Placeholder 2"/>
          <p:cNvSpPr>
            <a:spLocks noGrp="1"/>
          </p:cNvSpPr>
          <p:nvPr>
            <p:ph type="body" idx="1"/>
          </p:nvPr>
        </p:nvSpPr>
        <p:spPr>
          <a:xfrm>
            <a:off x="617420" y="1981200"/>
            <a:ext cx="7688380" cy="4724400"/>
          </a:xfrm>
        </p:spPr>
        <p:txBody>
          <a:bodyPr>
            <a:normAutofit/>
          </a:bodyPr>
          <a:lstStyle/>
          <a:p>
            <a:pPr marL="0"/>
            <a:endParaRPr lang="en-US" sz="2400" b="1" dirty="0" smtClean="0">
              <a:solidFill>
                <a:schemeClr val="bg1"/>
              </a:solidFill>
              <a:latin typeface="+mj-lt"/>
            </a:endParaRPr>
          </a:p>
          <a:p>
            <a:pPr marL="285750" indent="-285750" algn="l">
              <a:buClr>
                <a:schemeClr val="bg1"/>
              </a:buClr>
              <a:buFont typeface="Wingdings" pitchFamily="2" charset="2"/>
              <a:buChar char="v"/>
            </a:pPr>
            <a:r>
              <a:rPr lang="en-US" sz="2400" b="1" dirty="0" smtClean="0">
                <a:solidFill>
                  <a:schemeClr val="bg1"/>
                </a:solidFill>
                <a:latin typeface="+mj-lt"/>
              </a:rPr>
              <a:t>FY 2013  Six month CR</a:t>
            </a:r>
          </a:p>
          <a:p>
            <a:pPr marL="1081278" lvl="1" indent="-285750">
              <a:buClr>
                <a:schemeClr val="bg1"/>
              </a:buClr>
              <a:buFont typeface="Wingdings" pitchFamily="2" charset="2"/>
              <a:buChar char="v"/>
            </a:pPr>
            <a:r>
              <a:rPr lang="en-US" sz="2000" b="1" dirty="0" smtClean="0">
                <a:solidFill>
                  <a:schemeClr val="bg1"/>
                </a:solidFill>
                <a:latin typeface="+mj-lt"/>
              </a:rPr>
              <a:t>Through March 2013</a:t>
            </a:r>
          </a:p>
          <a:p>
            <a:pPr marL="1081278" lvl="1" indent="-285750">
              <a:buClr>
                <a:schemeClr val="bg1"/>
              </a:buClr>
              <a:buFont typeface="Wingdings" pitchFamily="2" charset="2"/>
              <a:buChar char="v"/>
            </a:pPr>
            <a:r>
              <a:rPr lang="en-US" sz="2000" b="1" dirty="0" smtClean="0">
                <a:solidFill>
                  <a:schemeClr val="bg1"/>
                </a:solidFill>
                <a:latin typeface="+mj-lt"/>
              </a:rPr>
              <a:t>48.77% of the </a:t>
            </a:r>
            <a:r>
              <a:rPr lang="en-US" sz="2000" b="1" dirty="0" smtClean="0">
                <a:solidFill>
                  <a:schemeClr val="bg1"/>
                </a:solidFill>
                <a:latin typeface="+mj-lt"/>
              </a:rPr>
              <a:t>base</a:t>
            </a:r>
          </a:p>
          <a:p>
            <a:pPr marL="795528" lvl="1" indent="0">
              <a:buClr>
                <a:schemeClr val="bg1"/>
              </a:buClr>
            </a:pPr>
            <a:endParaRPr lang="en-US" sz="2400" b="1" dirty="0" smtClean="0">
              <a:solidFill>
                <a:schemeClr val="bg1"/>
              </a:solidFill>
              <a:latin typeface="+mj-lt"/>
            </a:endParaRPr>
          </a:p>
          <a:p>
            <a:pPr marL="416052" lvl="0" indent="-342900">
              <a:buClr>
                <a:schemeClr val="bg1"/>
              </a:buClr>
              <a:buFont typeface="Wingdings" pitchFamily="2" charset="2"/>
              <a:buChar char="v"/>
            </a:pPr>
            <a:r>
              <a:rPr lang="en-US" sz="2400" b="1" dirty="0">
                <a:solidFill>
                  <a:schemeClr val="bg1"/>
                </a:solidFill>
                <a:latin typeface="+mj-lt"/>
              </a:rPr>
              <a:t>SFC Projects in </a:t>
            </a:r>
            <a:r>
              <a:rPr lang="en-US" sz="2400" b="1" dirty="0" smtClean="0">
                <a:solidFill>
                  <a:schemeClr val="bg1"/>
                </a:solidFill>
                <a:latin typeface="+mj-lt"/>
              </a:rPr>
              <a:t>FY2012</a:t>
            </a:r>
            <a:r>
              <a:rPr lang="en-US" sz="2400" b="1" dirty="0">
                <a:solidFill>
                  <a:schemeClr val="bg1"/>
                </a:solidFill>
                <a:latin typeface="+mj-lt"/>
              </a:rPr>
              <a:t>:  </a:t>
            </a:r>
          </a:p>
          <a:p>
            <a:pPr marL="870966" lvl="1" indent="-285750">
              <a:buClr>
                <a:schemeClr val="bg1"/>
              </a:buClr>
              <a:buFont typeface="Wingdings" pitchFamily="2" charset="2"/>
              <a:buChar char="v"/>
            </a:pPr>
            <a:r>
              <a:rPr lang="en-US" sz="2000" b="1" dirty="0">
                <a:solidFill>
                  <a:schemeClr val="bg1"/>
                </a:solidFill>
                <a:latin typeface="+mj-lt"/>
              </a:rPr>
              <a:t>44 new projects at $9.7M total funds.</a:t>
            </a:r>
          </a:p>
          <a:p>
            <a:pPr marL="870966" lvl="1" indent="-285750">
              <a:buClr>
                <a:schemeClr val="bg1"/>
              </a:buClr>
              <a:buFont typeface="Wingdings" pitchFamily="2" charset="2"/>
              <a:buChar char="v"/>
            </a:pPr>
            <a:r>
              <a:rPr lang="en-US" sz="2000" b="1" dirty="0">
                <a:solidFill>
                  <a:schemeClr val="bg1"/>
                </a:solidFill>
                <a:latin typeface="+mj-lt"/>
              </a:rPr>
              <a:t>Includes all 43 Portland Area Tribes for scattered site facilities, and</a:t>
            </a:r>
          </a:p>
          <a:p>
            <a:pPr marL="870966" lvl="1" indent="-285750">
              <a:buClr>
                <a:schemeClr val="bg1"/>
              </a:buClr>
              <a:buFont typeface="Wingdings" pitchFamily="2" charset="2"/>
              <a:buChar char="v"/>
            </a:pPr>
            <a:r>
              <a:rPr lang="en-US" sz="2000" b="1" dirty="0">
                <a:solidFill>
                  <a:schemeClr val="bg1"/>
                </a:solidFill>
                <a:latin typeface="+mj-lt"/>
              </a:rPr>
              <a:t>Will serve 25 Tribes with specific facilities/services. </a:t>
            </a:r>
          </a:p>
          <a:p>
            <a:pPr marL="0">
              <a:buClr>
                <a:schemeClr val="bg1"/>
              </a:buClr>
            </a:pPr>
            <a:endParaRPr lang="en-US" sz="2200" b="1" dirty="0">
              <a:solidFill>
                <a:schemeClr val="bg1"/>
              </a:solidFill>
              <a:latin typeface="Arial" pitchFamily="34" charset="0"/>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7221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117178" cy="914400"/>
          </a:xfrm>
        </p:spPr>
        <p:txBody>
          <a:bodyPr/>
          <a:lstStyle/>
          <a:p>
            <a:pPr algn="ctr"/>
            <a:r>
              <a:rPr lang="en-US" b="1" dirty="0" smtClean="0">
                <a:solidFill>
                  <a:schemeClr val="bg1"/>
                </a:solidFill>
              </a:rPr>
              <a:t>	</a:t>
            </a:r>
            <a:endParaRPr lang="en-US" b="1" dirty="0">
              <a:solidFill>
                <a:schemeClr val="bg1"/>
              </a:solidFill>
            </a:endParaRPr>
          </a:p>
        </p:txBody>
      </p:sp>
      <p:sp>
        <p:nvSpPr>
          <p:cNvPr id="3" name="Text Placeholder 2"/>
          <p:cNvSpPr>
            <a:spLocks noGrp="1"/>
          </p:cNvSpPr>
          <p:nvPr>
            <p:ph type="body" idx="1"/>
          </p:nvPr>
        </p:nvSpPr>
        <p:spPr>
          <a:xfrm>
            <a:off x="914400" y="990600"/>
            <a:ext cx="7364621" cy="1676401"/>
          </a:xfrm>
        </p:spPr>
        <p:txBody>
          <a:bodyPr>
            <a:noAutofit/>
          </a:bodyPr>
          <a:lstStyle/>
          <a:p>
            <a:pPr algn="ctr"/>
            <a:endParaRPr lang="en-US" sz="2400" b="1" dirty="0" smtClean="0">
              <a:solidFill>
                <a:schemeClr val="bg1"/>
              </a:solidFill>
            </a:endParaRPr>
          </a:p>
          <a:p>
            <a:pPr algn="ctr"/>
            <a:endParaRPr lang="en-US" sz="2400" b="1" dirty="0">
              <a:solidFill>
                <a:schemeClr val="bg1"/>
              </a:solidFill>
            </a:endParaRPr>
          </a:p>
          <a:p>
            <a:pPr algn="ctr"/>
            <a:endParaRPr lang="en-US" sz="2400" b="1" dirty="0" smtClean="0">
              <a:solidFill>
                <a:schemeClr val="bg1"/>
              </a:solidFill>
            </a:endParaRPr>
          </a:p>
          <a:p>
            <a:pPr algn="ctr"/>
            <a:r>
              <a:rPr lang="en-US" sz="3200" b="1" dirty="0" smtClean="0">
                <a:solidFill>
                  <a:schemeClr val="bg1"/>
                </a:solidFill>
                <a:latin typeface="+mj-lt"/>
              </a:rPr>
              <a:t>Questions or Comments?</a:t>
            </a:r>
            <a:endParaRPr lang="en-US" sz="3200" b="1" dirty="0">
              <a:solidFill>
                <a:schemeClr val="bg1"/>
              </a:solidFill>
              <a:latin typeface="+mj-lt"/>
            </a:endParaRPr>
          </a:p>
        </p:txBody>
      </p:sp>
      <p:pic>
        <p:nvPicPr>
          <p:cNvPr id="9"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6833" y="4724400"/>
            <a:ext cx="9006840" cy="2092881"/>
          </a:xfrm>
          <a:prstGeom prst="rect">
            <a:avLst/>
          </a:prstGeom>
          <a:noFill/>
        </p:spPr>
        <p:txBody>
          <a:bodyPr wrap="square" rtlCol="0">
            <a:spAutoFit/>
          </a:bodyPr>
          <a:lstStyle/>
          <a:p>
            <a:r>
              <a:rPr lang="en-US" sz="1400" b="1" dirty="0">
                <a:solidFill>
                  <a:schemeClr val="accent1"/>
                </a:solidFill>
              </a:rPr>
              <a:t>Our Mission... to raise the physical, mental, social, and spiritual health of American Indians and Alaska Natives to the highest level.</a:t>
            </a:r>
          </a:p>
          <a:p>
            <a:endParaRPr lang="en-US" sz="1400" b="1" dirty="0">
              <a:solidFill>
                <a:schemeClr val="accent1"/>
              </a:solidFill>
            </a:endParaRPr>
          </a:p>
          <a:p>
            <a:r>
              <a:rPr lang="en-US" sz="1400" b="1" dirty="0">
                <a:solidFill>
                  <a:schemeClr val="accent1"/>
                </a:solidFill>
              </a:rPr>
              <a:t>Our Goal... to assure that comprehensive, culturally acceptable personal and public health services are available and accessible to American Indian and Alaska Native people.</a:t>
            </a:r>
          </a:p>
          <a:p>
            <a:endParaRPr lang="en-US" sz="1400" b="1" dirty="0">
              <a:solidFill>
                <a:schemeClr val="accent1"/>
              </a:solidFill>
            </a:endParaRPr>
          </a:p>
          <a:p>
            <a:r>
              <a:rPr lang="en-US" sz="1400" b="1" dirty="0">
                <a:solidFill>
                  <a:schemeClr val="accent1"/>
                </a:solidFill>
              </a:rPr>
              <a:t>Our Foundation... to uphold the Federal Government's obligation to promote healthy American Indian and Alaska Native people, communities, and cultures and to honor and protect the inherent sovereign rights of Tribes.</a:t>
            </a:r>
          </a:p>
          <a:p>
            <a:endParaRPr lang="en-US" dirty="0"/>
          </a:p>
        </p:txBody>
      </p:sp>
    </p:spTree>
    <p:extLst>
      <p:ext uri="{BB962C8B-B14F-4D97-AF65-F5344CB8AC3E}">
        <p14:creationId xmlns:p14="http://schemas.microsoft.com/office/powerpoint/2010/main" val="2280528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GPRA 2012</a:t>
            </a:r>
            <a:endParaRPr lang="en-US" dirty="0"/>
          </a:p>
        </p:txBody>
      </p:sp>
      <p:sp>
        <p:nvSpPr>
          <p:cNvPr id="3" name="Subtitle 2"/>
          <p:cNvSpPr>
            <a:spLocks noGrp="1"/>
          </p:cNvSpPr>
          <p:nvPr>
            <p:ph type="subTitle" idx="1"/>
          </p:nvPr>
        </p:nvSpPr>
        <p:spPr/>
        <p:txBody>
          <a:bodyPr/>
          <a:lstStyle/>
          <a:p>
            <a:r>
              <a:rPr lang="en-US" dirty="0" smtClean="0"/>
              <a:t>Final Results</a:t>
            </a:r>
            <a:endParaRPr lang="en-US" dirty="0"/>
          </a:p>
        </p:txBody>
      </p:sp>
      <p:sp>
        <p:nvSpPr>
          <p:cNvPr id="4" name="Slide Number Placeholder 3"/>
          <p:cNvSpPr>
            <a:spLocks noGrp="1"/>
          </p:cNvSpPr>
          <p:nvPr>
            <p:ph type="sldNum" sz="quarter" idx="12"/>
          </p:nvPr>
        </p:nvSpPr>
        <p:spPr/>
        <p:txBody>
          <a:bodyPr/>
          <a:lstStyle/>
          <a:p>
            <a:pPr>
              <a:defRPr/>
            </a:pPr>
            <a:fld id="{B9592145-146E-43AD-8A80-C9365D50040B}" type="slidenum">
              <a:rPr lang="en-US" smtClean="0">
                <a:solidFill>
                  <a:srgbClr val="000000"/>
                </a:solidFill>
              </a:rPr>
              <a:pPr>
                <a:defRPr/>
              </a:pPr>
              <a:t>14</a:t>
            </a:fld>
            <a:endParaRPr lang="en-US" dirty="0">
              <a:solidFill>
                <a:srgbClr val="000000"/>
              </a:solidFill>
            </a:endParaRPr>
          </a:p>
        </p:txBody>
      </p:sp>
    </p:spTree>
    <p:extLst>
      <p:ext uri="{BB962C8B-B14F-4D97-AF65-F5344CB8AC3E}">
        <p14:creationId xmlns:p14="http://schemas.microsoft.com/office/powerpoint/2010/main" val="2207451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2012 GPRA Results</a:t>
            </a:r>
            <a:endParaRPr lang="en-US" dirty="0"/>
          </a:p>
        </p:txBody>
      </p:sp>
      <p:sp>
        <p:nvSpPr>
          <p:cNvPr id="3" name="Content Placeholder 2"/>
          <p:cNvSpPr>
            <a:spLocks noGrp="1"/>
          </p:cNvSpPr>
          <p:nvPr>
            <p:ph idx="1"/>
          </p:nvPr>
        </p:nvSpPr>
        <p:spPr/>
        <p:txBody>
          <a:bodyPr/>
          <a:lstStyle/>
          <a:p>
            <a:r>
              <a:rPr lang="en-US" dirty="0" smtClean="0"/>
              <a:t>Federal Service Units and Tribal Programs</a:t>
            </a:r>
          </a:p>
          <a:p>
            <a:pPr lvl="1"/>
            <a:r>
              <a:rPr lang="en-US" dirty="0" smtClean="0"/>
              <a:t>Met 9 out of 21 measures</a:t>
            </a:r>
          </a:p>
          <a:p>
            <a:pPr lvl="2"/>
            <a:r>
              <a:rPr lang="en-US" sz="2000" dirty="0" smtClean="0"/>
              <a:t>Met 4 out of 6 Diabetes Measures</a:t>
            </a:r>
          </a:p>
          <a:p>
            <a:pPr lvl="2"/>
            <a:r>
              <a:rPr lang="en-US" sz="2000" dirty="0" smtClean="0"/>
              <a:t>Met:  </a:t>
            </a:r>
          </a:p>
          <a:p>
            <a:pPr lvl="3"/>
            <a:r>
              <a:rPr lang="en-US" sz="1800" dirty="0" smtClean="0"/>
              <a:t>Poor and Ideal Glycemic Control</a:t>
            </a:r>
          </a:p>
          <a:p>
            <a:pPr lvl="3"/>
            <a:r>
              <a:rPr lang="en-US" sz="1800" dirty="0" smtClean="0"/>
              <a:t>Ideal Glycemic Control</a:t>
            </a:r>
          </a:p>
          <a:p>
            <a:pPr lvl="3"/>
            <a:r>
              <a:rPr lang="en-US" sz="1800" dirty="0" smtClean="0"/>
              <a:t>LDL Assessed</a:t>
            </a:r>
          </a:p>
          <a:p>
            <a:pPr lvl="3"/>
            <a:r>
              <a:rPr lang="en-US" sz="1800" dirty="0" smtClean="0"/>
              <a:t>Nephropathy Assessed</a:t>
            </a:r>
          </a:p>
          <a:p>
            <a:pPr lvl="2"/>
            <a:r>
              <a:rPr lang="en-US" sz="2000" dirty="0" smtClean="0"/>
              <a:t>Did Not Meet:  </a:t>
            </a:r>
            <a:endParaRPr lang="en-US" sz="2000" dirty="0"/>
          </a:p>
          <a:p>
            <a:pPr lvl="3"/>
            <a:r>
              <a:rPr lang="en-US" sz="1800" dirty="0" smtClean="0"/>
              <a:t>Controlled Blood Pressure</a:t>
            </a:r>
            <a:endParaRPr lang="en-US" sz="1800" dirty="0"/>
          </a:p>
          <a:p>
            <a:pPr lvl="3"/>
            <a:r>
              <a:rPr lang="en-US" sz="1800" dirty="0" smtClean="0"/>
              <a:t>Retinopathy Assessed</a:t>
            </a:r>
            <a:endParaRPr lang="en-US" sz="1800" dirty="0"/>
          </a:p>
        </p:txBody>
      </p:sp>
      <p:sp>
        <p:nvSpPr>
          <p:cNvPr id="4" name="Slide Number Placeholder 3"/>
          <p:cNvSpPr>
            <a:spLocks noGrp="1"/>
          </p:cNvSpPr>
          <p:nvPr>
            <p:ph type="sldNum" sz="quarter" idx="12"/>
          </p:nvPr>
        </p:nvSpPr>
        <p:spPr/>
        <p:txBody>
          <a:bodyPr/>
          <a:lstStyle/>
          <a:p>
            <a:pPr>
              <a:defRPr/>
            </a:pPr>
            <a:fld id="{C1528F8D-A15E-4509-8DA6-F1BC418CC3CB}"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21604468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2012 GPRA Results</a:t>
            </a:r>
            <a:endParaRPr lang="en-US" dirty="0"/>
          </a:p>
        </p:txBody>
      </p:sp>
      <p:sp>
        <p:nvSpPr>
          <p:cNvPr id="3" name="Content Placeholder 2"/>
          <p:cNvSpPr>
            <a:spLocks noGrp="1"/>
          </p:cNvSpPr>
          <p:nvPr>
            <p:ph idx="1"/>
          </p:nvPr>
        </p:nvSpPr>
        <p:spPr/>
        <p:txBody>
          <a:bodyPr/>
          <a:lstStyle/>
          <a:p>
            <a:r>
              <a:rPr lang="en-US" dirty="0" smtClean="0"/>
              <a:t>Federal Service Units and Tribal Programs</a:t>
            </a:r>
          </a:p>
          <a:p>
            <a:pPr lvl="1"/>
            <a:r>
              <a:rPr lang="en-US" dirty="0" smtClean="0"/>
              <a:t>Met All 3 Dental Measures</a:t>
            </a:r>
          </a:p>
          <a:p>
            <a:pPr lvl="2"/>
            <a:r>
              <a:rPr lang="en-US" sz="2000" dirty="0" smtClean="0"/>
              <a:t>Dental Access</a:t>
            </a:r>
          </a:p>
          <a:p>
            <a:pPr lvl="2"/>
            <a:r>
              <a:rPr lang="en-US" sz="2000" dirty="0" smtClean="0"/>
              <a:t>Sealants</a:t>
            </a:r>
          </a:p>
          <a:p>
            <a:pPr lvl="2"/>
            <a:r>
              <a:rPr lang="en-US" sz="2000" dirty="0" smtClean="0"/>
              <a:t>Topical Fluoride</a:t>
            </a:r>
          </a:p>
          <a:p>
            <a:pPr marL="914400" lvl="2" indent="0">
              <a:buNone/>
            </a:pPr>
            <a:endParaRPr lang="en-US" sz="2000" dirty="0"/>
          </a:p>
        </p:txBody>
      </p:sp>
      <p:sp>
        <p:nvSpPr>
          <p:cNvPr id="4" name="Slide Number Placeholder 3"/>
          <p:cNvSpPr>
            <a:spLocks noGrp="1"/>
          </p:cNvSpPr>
          <p:nvPr>
            <p:ph type="sldNum" sz="quarter" idx="12"/>
          </p:nvPr>
        </p:nvSpPr>
        <p:spPr/>
        <p:txBody>
          <a:bodyPr/>
          <a:lstStyle/>
          <a:p>
            <a:pPr>
              <a:defRPr/>
            </a:pPr>
            <a:fld id="{C1528F8D-A15E-4509-8DA6-F1BC418CC3CB}" type="slidenum">
              <a:rPr lang="en-US" smtClean="0">
                <a:solidFill>
                  <a:srgbClr val="000000"/>
                </a:solidFill>
              </a:rPr>
              <a:pPr>
                <a:defRPr/>
              </a:pPr>
              <a:t>16</a:t>
            </a:fld>
            <a:endParaRPr lang="en-US" dirty="0">
              <a:solidFill>
                <a:srgbClr val="000000"/>
              </a:solidFill>
            </a:endParaRPr>
          </a:p>
        </p:txBody>
      </p:sp>
    </p:spTree>
    <p:extLst>
      <p:ext uri="{BB962C8B-B14F-4D97-AF65-F5344CB8AC3E}">
        <p14:creationId xmlns:p14="http://schemas.microsoft.com/office/powerpoint/2010/main" val="2582347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2012 GPRA Results</a:t>
            </a:r>
            <a:endParaRPr lang="en-US" dirty="0"/>
          </a:p>
        </p:txBody>
      </p:sp>
      <p:sp>
        <p:nvSpPr>
          <p:cNvPr id="3" name="Content Placeholder 2"/>
          <p:cNvSpPr>
            <a:spLocks noGrp="1"/>
          </p:cNvSpPr>
          <p:nvPr>
            <p:ph idx="1"/>
          </p:nvPr>
        </p:nvSpPr>
        <p:spPr/>
        <p:txBody>
          <a:bodyPr/>
          <a:lstStyle/>
          <a:p>
            <a:r>
              <a:rPr lang="en-US" dirty="0" smtClean="0"/>
              <a:t>Federal Service Units and Tribal Programs</a:t>
            </a:r>
          </a:p>
          <a:p>
            <a:pPr lvl="1"/>
            <a:r>
              <a:rPr lang="en-US" sz="2400" dirty="0" smtClean="0"/>
              <a:t>Met 1 of  the 3 Immunization Measures</a:t>
            </a:r>
          </a:p>
          <a:p>
            <a:pPr lvl="2"/>
            <a:r>
              <a:rPr lang="en-US" sz="2000" dirty="0" smtClean="0"/>
              <a:t>Met:  </a:t>
            </a:r>
          </a:p>
          <a:p>
            <a:pPr lvl="3"/>
            <a:r>
              <a:rPr lang="en-US" sz="1800" dirty="0" smtClean="0"/>
              <a:t>Influenza for patient 65+</a:t>
            </a:r>
          </a:p>
          <a:p>
            <a:pPr lvl="2"/>
            <a:r>
              <a:rPr lang="en-US" sz="2000" dirty="0" smtClean="0"/>
              <a:t>Did Not Meet:  </a:t>
            </a:r>
            <a:endParaRPr lang="en-US" sz="2000" dirty="0"/>
          </a:p>
          <a:p>
            <a:pPr lvl="3"/>
            <a:r>
              <a:rPr lang="en-US" sz="1800" dirty="0" smtClean="0"/>
              <a:t>Pneumovax for patients 65+</a:t>
            </a:r>
            <a:endParaRPr lang="en-US" sz="1800" dirty="0"/>
          </a:p>
          <a:p>
            <a:pPr lvl="3"/>
            <a:r>
              <a:rPr lang="en-US" sz="1800" dirty="0" smtClean="0"/>
              <a:t>Childhood Immunizations</a:t>
            </a:r>
            <a:endParaRPr lang="en-US" sz="1800" dirty="0"/>
          </a:p>
        </p:txBody>
      </p:sp>
      <p:sp>
        <p:nvSpPr>
          <p:cNvPr id="4" name="Slide Number Placeholder 3"/>
          <p:cNvSpPr>
            <a:spLocks noGrp="1"/>
          </p:cNvSpPr>
          <p:nvPr>
            <p:ph type="sldNum" sz="quarter" idx="12"/>
          </p:nvPr>
        </p:nvSpPr>
        <p:spPr/>
        <p:txBody>
          <a:bodyPr/>
          <a:lstStyle/>
          <a:p>
            <a:pPr>
              <a:defRPr/>
            </a:pPr>
            <a:fld id="{C1528F8D-A15E-4509-8DA6-F1BC418CC3CB}" type="slidenum">
              <a:rPr lang="en-US" smtClean="0">
                <a:solidFill>
                  <a:srgbClr val="000000"/>
                </a:solidFill>
              </a:rPr>
              <a:pPr>
                <a:defRPr/>
              </a:pPr>
              <a:t>17</a:t>
            </a:fld>
            <a:endParaRPr lang="en-US" dirty="0">
              <a:solidFill>
                <a:srgbClr val="000000"/>
              </a:solidFill>
            </a:endParaRPr>
          </a:p>
        </p:txBody>
      </p:sp>
    </p:spTree>
    <p:extLst>
      <p:ext uri="{BB962C8B-B14F-4D97-AF65-F5344CB8AC3E}">
        <p14:creationId xmlns:p14="http://schemas.microsoft.com/office/powerpoint/2010/main" val="1158512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2012 GPRA Results</a:t>
            </a:r>
            <a:endParaRPr lang="en-US" dirty="0"/>
          </a:p>
        </p:txBody>
      </p:sp>
      <p:sp>
        <p:nvSpPr>
          <p:cNvPr id="3" name="Content Placeholder 2"/>
          <p:cNvSpPr>
            <a:spLocks noGrp="1"/>
          </p:cNvSpPr>
          <p:nvPr>
            <p:ph idx="1"/>
          </p:nvPr>
        </p:nvSpPr>
        <p:spPr/>
        <p:txBody>
          <a:bodyPr/>
          <a:lstStyle/>
          <a:p>
            <a:r>
              <a:rPr lang="en-US" dirty="0" smtClean="0"/>
              <a:t>Federal Service Units and Tribal Programs</a:t>
            </a:r>
          </a:p>
          <a:p>
            <a:pPr lvl="1"/>
            <a:r>
              <a:rPr lang="en-US" sz="2400" dirty="0" smtClean="0"/>
              <a:t>Met 1 of  the 4 Cancer Screening Measures</a:t>
            </a:r>
          </a:p>
          <a:p>
            <a:pPr lvl="2"/>
            <a:r>
              <a:rPr lang="en-US" sz="2000" dirty="0" smtClean="0"/>
              <a:t>Met:  </a:t>
            </a:r>
          </a:p>
          <a:p>
            <a:pPr lvl="3"/>
            <a:r>
              <a:rPr lang="en-US" sz="1800" dirty="0" smtClean="0"/>
              <a:t>Colorectal Cancer Screening</a:t>
            </a:r>
          </a:p>
          <a:p>
            <a:pPr lvl="2"/>
            <a:r>
              <a:rPr lang="en-US" sz="2000" dirty="0" smtClean="0"/>
              <a:t>Did Not Meet:  </a:t>
            </a:r>
            <a:endParaRPr lang="en-US" sz="2000" dirty="0"/>
          </a:p>
          <a:p>
            <a:pPr lvl="3"/>
            <a:r>
              <a:rPr lang="en-US" sz="1800" dirty="0" smtClean="0"/>
              <a:t>Pap Smear</a:t>
            </a:r>
          </a:p>
          <a:p>
            <a:pPr lvl="3"/>
            <a:r>
              <a:rPr lang="en-US" sz="1800" dirty="0" smtClean="0"/>
              <a:t>Mammogram</a:t>
            </a:r>
          </a:p>
          <a:p>
            <a:pPr lvl="3"/>
            <a:r>
              <a:rPr lang="en-US" sz="1800" dirty="0" smtClean="0"/>
              <a:t>Tobacco Cessation Counseling</a:t>
            </a:r>
            <a:endParaRPr lang="en-US" sz="1800" dirty="0"/>
          </a:p>
        </p:txBody>
      </p:sp>
      <p:sp>
        <p:nvSpPr>
          <p:cNvPr id="4" name="Slide Number Placeholder 3"/>
          <p:cNvSpPr>
            <a:spLocks noGrp="1"/>
          </p:cNvSpPr>
          <p:nvPr>
            <p:ph type="sldNum" sz="quarter" idx="12"/>
          </p:nvPr>
        </p:nvSpPr>
        <p:spPr/>
        <p:txBody>
          <a:bodyPr/>
          <a:lstStyle/>
          <a:p>
            <a:pPr>
              <a:defRPr/>
            </a:pPr>
            <a:fld id="{C1528F8D-A15E-4509-8DA6-F1BC418CC3CB}" type="slidenum">
              <a:rPr lang="en-US" smtClean="0">
                <a:solidFill>
                  <a:srgbClr val="000000"/>
                </a:solidFill>
              </a:rPr>
              <a:pPr>
                <a:defRPr/>
              </a:pPr>
              <a:t>18</a:t>
            </a:fld>
            <a:endParaRPr lang="en-US" dirty="0">
              <a:solidFill>
                <a:srgbClr val="000000"/>
              </a:solidFill>
            </a:endParaRPr>
          </a:p>
        </p:txBody>
      </p:sp>
    </p:spTree>
    <p:extLst>
      <p:ext uri="{BB962C8B-B14F-4D97-AF65-F5344CB8AC3E}">
        <p14:creationId xmlns:p14="http://schemas.microsoft.com/office/powerpoint/2010/main" val="4086054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2012 GPRA Results</a:t>
            </a:r>
            <a:endParaRPr lang="en-US" dirty="0"/>
          </a:p>
        </p:txBody>
      </p:sp>
      <p:sp>
        <p:nvSpPr>
          <p:cNvPr id="3" name="Content Placeholder 2"/>
          <p:cNvSpPr>
            <a:spLocks noGrp="1"/>
          </p:cNvSpPr>
          <p:nvPr>
            <p:ph idx="1"/>
          </p:nvPr>
        </p:nvSpPr>
        <p:spPr/>
        <p:txBody>
          <a:bodyPr/>
          <a:lstStyle/>
          <a:p>
            <a:r>
              <a:rPr lang="en-US" dirty="0" smtClean="0"/>
              <a:t>Federal Service Units and Tribal Programs</a:t>
            </a:r>
          </a:p>
          <a:p>
            <a:pPr lvl="1"/>
            <a:r>
              <a:rPr lang="en-US" sz="2400" dirty="0" smtClean="0"/>
              <a:t>Met None of the CVD, HIV and Behavioral Health Screening Measures</a:t>
            </a:r>
          </a:p>
          <a:p>
            <a:pPr lvl="2"/>
            <a:r>
              <a:rPr lang="en-US" sz="2000" dirty="0" smtClean="0"/>
              <a:t>Did Not Meet:  </a:t>
            </a:r>
            <a:endParaRPr lang="en-US" sz="2000" dirty="0"/>
          </a:p>
          <a:p>
            <a:pPr lvl="3"/>
            <a:r>
              <a:rPr lang="en-US" sz="1800" dirty="0" smtClean="0"/>
              <a:t>Alcohol Screening for FAS prevention</a:t>
            </a:r>
          </a:p>
          <a:p>
            <a:pPr lvl="3"/>
            <a:r>
              <a:rPr lang="en-US" sz="1800" dirty="0" smtClean="0"/>
              <a:t>Domestic Violence Screening</a:t>
            </a:r>
          </a:p>
          <a:p>
            <a:pPr lvl="3"/>
            <a:r>
              <a:rPr lang="en-US" sz="1800" dirty="0" smtClean="0"/>
              <a:t>Depression Screening</a:t>
            </a:r>
          </a:p>
          <a:p>
            <a:pPr lvl="3"/>
            <a:r>
              <a:rPr lang="en-US" sz="1800" dirty="0" smtClean="0"/>
              <a:t>Comprehensive CVD Assessment</a:t>
            </a:r>
          </a:p>
          <a:p>
            <a:pPr lvl="3"/>
            <a:r>
              <a:rPr lang="en-US" sz="1800" dirty="0" smtClean="0"/>
              <a:t>Prenatal HIV Testing</a:t>
            </a:r>
            <a:endParaRPr lang="en-US" sz="1800" dirty="0"/>
          </a:p>
        </p:txBody>
      </p:sp>
      <p:sp>
        <p:nvSpPr>
          <p:cNvPr id="4" name="Slide Number Placeholder 3"/>
          <p:cNvSpPr>
            <a:spLocks noGrp="1"/>
          </p:cNvSpPr>
          <p:nvPr>
            <p:ph type="sldNum" sz="quarter" idx="12"/>
          </p:nvPr>
        </p:nvSpPr>
        <p:spPr/>
        <p:txBody>
          <a:bodyPr/>
          <a:lstStyle/>
          <a:p>
            <a:pPr>
              <a:defRPr/>
            </a:pPr>
            <a:fld id="{C1528F8D-A15E-4509-8DA6-F1BC418CC3CB}" type="slidenum">
              <a:rPr lang="en-US" smtClean="0">
                <a:solidFill>
                  <a:srgbClr val="000000"/>
                </a:solidFill>
              </a:rPr>
              <a:pPr>
                <a:defRPr/>
              </a:pPr>
              <a:t>19</a:t>
            </a:fld>
            <a:endParaRPr lang="en-US" dirty="0">
              <a:solidFill>
                <a:srgbClr val="000000"/>
              </a:solidFill>
            </a:endParaRPr>
          </a:p>
        </p:txBody>
      </p:sp>
    </p:spTree>
    <p:extLst>
      <p:ext uri="{BB962C8B-B14F-4D97-AF65-F5344CB8AC3E}">
        <p14:creationId xmlns:p14="http://schemas.microsoft.com/office/powerpoint/2010/main" val="827250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034" y="1828800"/>
            <a:ext cx="6781800" cy="1676400"/>
          </a:xfrm>
        </p:spPr>
        <p:txBody>
          <a:bodyPr/>
          <a:lstStyle/>
          <a:p>
            <a:pPr marL="285750" indent="-285750" algn="ctr"/>
            <a:r>
              <a:rPr lang="en-US" b="1" dirty="0">
                <a:solidFill>
                  <a:schemeClr val="bg1"/>
                </a:solidFill>
              </a:rPr>
              <a:t/>
            </a:r>
            <a:br>
              <a:rPr lang="en-US" b="1" dirty="0">
                <a:solidFill>
                  <a:schemeClr val="bg1"/>
                </a:solidFill>
              </a:rPr>
            </a:br>
            <a:endParaRPr lang="en-US" dirty="0"/>
          </a:p>
        </p:txBody>
      </p:sp>
      <p:sp>
        <p:nvSpPr>
          <p:cNvPr id="3" name="Text Placeholder 2"/>
          <p:cNvSpPr>
            <a:spLocks noGrp="1"/>
          </p:cNvSpPr>
          <p:nvPr>
            <p:ph type="body" idx="1"/>
          </p:nvPr>
        </p:nvSpPr>
        <p:spPr>
          <a:xfrm>
            <a:off x="152400" y="2971800"/>
            <a:ext cx="8839200" cy="3810000"/>
          </a:xfrm>
        </p:spPr>
        <p:txBody>
          <a:bodyPr>
            <a:normAutofit/>
          </a:bodyPr>
          <a:lstStyle/>
          <a:p>
            <a:pPr marL="0" algn="l"/>
            <a:r>
              <a:rPr lang="en-US" sz="2400" b="1" dirty="0" smtClean="0">
                <a:solidFill>
                  <a:schemeClr val="bg1"/>
                </a:solidFill>
                <a:latin typeface="+mj-lt"/>
              </a:rPr>
              <a:t>Congratulations to the NPAIHB for </a:t>
            </a:r>
            <a:r>
              <a:rPr lang="en-US" sz="2400" b="1" dirty="0" smtClean="0">
                <a:solidFill>
                  <a:schemeClr val="bg1"/>
                </a:solidFill>
                <a:latin typeface="+mj-lt"/>
              </a:rPr>
              <a:t> </a:t>
            </a:r>
            <a:r>
              <a:rPr lang="en-US" sz="2400" b="1" dirty="0" smtClean="0">
                <a:solidFill>
                  <a:schemeClr val="bg1"/>
                </a:solidFill>
                <a:latin typeface="+mj-lt"/>
              </a:rPr>
              <a:t>40 </a:t>
            </a:r>
            <a:r>
              <a:rPr lang="en-US" sz="2400" b="1" dirty="0" smtClean="0">
                <a:solidFill>
                  <a:schemeClr val="bg1"/>
                </a:solidFill>
                <a:latin typeface="+mj-lt"/>
              </a:rPr>
              <a:t>years of advocacy for the Northwest Tribes.  </a:t>
            </a:r>
            <a:r>
              <a:rPr lang="en-US" sz="2400" b="1" dirty="0" smtClean="0">
                <a:solidFill>
                  <a:schemeClr val="bg1"/>
                </a:solidFill>
                <a:latin typeface="+mj-lt"/>
              </a:rPr>
              <a:t>The NPAIHB sets the pace for others to emulate.</a:t>
            </a:r>
            <a:r>
              <a:rPr lang="en-US" sz="2400" b="1" dirty="0" smtClean="0">
                <a:solidFill>
                  <a:schemeClr val="bg1"/>
                </a:solidFill>
                <a:latin typeface="+mj-lt"/>
              </a:rPr>
              <a:t> </a:t>
            </a:r>
          </a:p>
          <a:p>
            <a:pPr marL="0" algn="l"/>
            <a:endParaRPr lang="en-US" sz="2400" b="1" dirty="0">
              <a:solidFill>
                <a:schemeClr val="bg1"/>
              </a:solidFill>
              <a:latin typeface="+mj-lt"/>
            </a:endParaRPr>
          </a:p>
          <a:p>
            <a:pPr marL="0" algn="l"/>
            <a:r>
              <a:rPr lang="en-US" sz="2400" b="1" dirty="0" smtClean="0">
                <a:solidFill>
                  <a:schemeClr val="bg1"/>
                </a:solidFill>
                <a:latin typeface="+mj-lt"/>
              </a:rPr>
              <a:t>On behalf of the Portland Area Indian Health Service, I commend you all for your dedication and service to your communities. </a:t>
            </a:r>
          </a:p>
          <a:p>
            <a:pPr marL="0" algn="l"/>
            <a:endParaRPr lang="en-US" sz="2400" b="1" dirty="0" smtClean="0">
              <a:solidFill>
                <a:schemeClr val="bg1"/>
              </a:solidFill>
              <a:latin typeface="+mj-lt"/>
            </a:endParaRPr>
          </a:p>
          <a:p>
            <a:pPr marL="285750" indent="-285750" algn="l">
              <a:buFont typeface="Wingdings" pitchFamily="2" charset="2"/>
              <a:buChar char="v"/>
            </a:pPr>
            <a:endParaRPr lang="en-US" sz="2400" b="1" dirty="0" smtClean="0">
              <a:solidFill>
                <a:schemeClr val="bg1"/>
              </a:solidFill>
              <a:latin typeface="+mj-lt"/>
            </a:endParaRPr>
          </a:p>
          <a:p>
            <a:pPr marL="0" algn="l"/>
            <a:endParaRPr lang="en-US" sz="2400" b="1" dirty="0">
              <a:solidFill>
                <a:schemeClr val="bg1"/>
              </a:solidFill>
              <a:latin typeface="+mj-lt"/>
            </a:endParaRPr>
          </a:p>
          <a:p>
            <a:pPr algn="l"/>
            <a:endParaRPr lang="en-US" b="1"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5600" y="773879"/>
            <a:ext cx="2845778" cy="1969321"/>
          </a:xfrm>
          <a:prstGeom prst="rect">
            <a:avLst/>
          </a:prstGeom>
        </p:spPr>
      </p:pic>
    </p:spTree>
    <p:extLst>
      <p:ext uri="{BB962C8B-B14F-4D97-AF65-F5344CB8AC3E}">
        <p14:creationId xmlns:p14="http://schemas.microsoft.com/office/powerpoint/2010/main" val="42183974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Awards</a:t>
            </a:r>
            <a:endParaRPr lang="en-US" dirty="0"/>
          </a:p>
        </p:txBody>
      </p:sp>
      <p:sp>
        <p:nvSpPr>
          <p:cNvPr id="3" name="Content Placeholder 2"/>
          <p:cNvSpPr>
            <a:spLocks noGrp="1"/>
          </p:cNvSpPr>
          <p:nvPr>
            <p:ph idx="1"/>
          </p:nvPr>
        </p:nvSpPr>
        <p:spPr/>
        <p:txBody>
          <a:bodyPr/>
          <a:lstStyle/>
          <a:p>
            <a:pPr marL="0" indent="0" algn="ctr">
              <a:lnSpc>
                <a:spcPct val="150000"/>
              </a:lnSpc>
              <a:buNone/>
            </a:pPr>
            <a:endParaRPr lang="en-US" dirty="0" smtClean="0"/>
          </a:p>
          <a:p>
            <a:pPr marL="0" indent="0" algn="ctr">
              <a:lnSpc>
                <a:spcPct val="150000"/>
              </a:lnSpc>
              <a:buNone/>
            </a:pPr>
            <a:r>
              <a:rPr lang="en-US" sz="3600" dirty="0" smtClean="0"/>
              <a:t>For the 1</a:t>
            </a:r>
            <a:r>
              <a:rPr lang="en-US" sz="3600" baseline="30000" dirty="0" smtClean="0"/>
              <a:t>st</a:t>
            </a:r>
            <a:r>
              <a:rPr lang="en-US" sz="3600" dirty="0" smtClean="0"/>
              <a:t> time ever 2 sites met all</a:t>
            </a:r>
          </a:p>
          <a:p>
            <a:pPr marL="0" indent="0" algn="ctr">
              <a:lnSpc>
                <a:spcPct val="150000"/>
              </a:lnSpc>
              <a:buNone/>
            </a:pPr>
            <a:r>
              <a:rPr lang="en-US" sz="3600" dirty="0" smtClean="0"/>
              <a:t> GPRA measures!!!</a:t>
            </a:r>
          </a:p>
          <a:p>
            <a:endParaRPr lang="en-US" dirty="0"/>
          </a:p>
          <a:p>
            <a:endParaRPr lang="en-US" dirty="0" smtClean="0"/>
          </a:p>
          <a:p>
            <a:pPr marL="0" indent="0">
              <a:buNone/>
            </a:pPr>
            <a:endParaRPr lang="en-US" dirty="0" smtClean="0"/>
          </a:p>
          <a:p>
            <a:pPr marL="0" indent="0">
              <a:buNone/>
            </a:pPr>
            <a:endParaRPr lang="en-US" dirty="0" smtClean="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pPr>
              <a:defRPr/>
            </a:pPr>
            <a:fld id="{C1528F8D-A15E-4509-8DA6-F1BC418CC3CB}" type="slidenum">
              <a:rPr lang="en-US" smtClean="0">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val="32652006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447800" y="1371600"/>
            <a:ext cx="6172200" cy="3657600"/>
          </a:xfrm>
        </p:spPr>
        <p:txBody>
          <a:bodyPr anchor="t"/>
          <a:lstStyle/>
          <a:p>
            <a:pPr algn="ctr" eaLnBrk="1" hangingPunct="1"/>
            <a:r>
              <a:rPr lang="en-US" sz="2400" dirty="0" smtClean="0">
                <a:solidFill>
                  <a:srgbClr val="3A6089"/>
                </a:solidFill>
              </a:rPr>
              <a:t>2012 GPRA Award</a:t>
            </a:r>
            <a:br>
              <a:rPr lang="en-US" sz="2400" dirty="0" smtClean="0">
                <a:solidFill>
                  <a:srgbClr val="3A6089"/>
                </a:solidFill>
              </a:rPr>
            </a:br>
            <a:r>
              <a:rPr lang="en-US" sz="2400" dirty="0" smtClean="0">
                <a:solidFill>
                  <a:srgbClr val="3A6089"/>
                </a:solidFill>
              </a:rPr>
              <a:t/>
            </a:r>
            <a:br>
              <a:rPr lang="en-US" sz="2400" dirty="0" smtClean="0">
                <a:solidFill>
                  <a:srgbClr val="3A6089"/>
                </a:solidFill>
              </a:rPr>
            </a:br>
            <a:r>
              <a:rPr lang="en-US" sz="1400" i="1" dirty="0" smtClean="0">
                <a:solidFill>
                  <a:srgbClr val="3A6089"/>
                </a:solidFill>
              </a:rPr>
              <a:t>is hereby granted to</a:t>
            </a:r>
            <a:br>
              <a:rPr lang="en-US" sz="1400" i="1" dirty="0" smtClean="0">
                <a:solidFill>
                  <a:srgbClr val="3A6089"/>
                </a:solidFill>
              </a:rPr>
            </a:br>
            <a:r>
              <a:rPr lang="en-US" sz="1400" i="1" dirty="0" smtClean="0">
                <a:solidFill>
                  <a:srgbClr val="3A6089"/>
                </a:solidFill>
              </a:rPr>
              <a:t/>
            </a:r>
            <a:br>
              <a:rPr lang="en-US" sz="1400" i="1" dirty="0" smtClean="0">
                <a:solidFill>
                  <a:srgbClr val="3A6089"/>
                </a:solidFill>
              </a:rPr>
            </a:br>
            <a:r>
              <a:rPr lang="en-US" sz="4000" dirty="0" smtClean="0">
                <a:solidFill>
                  <a:srgbClr val="3A6089"/>
                </a:solidFill>
              </a:rPr>
              <a:t>Western Oregon Service Unit</a:t>
            </a:r>
            <a:r>
              <a:rPr lang="en-US" sz="800" b="1" dirty="0" smtClean="0">
                <a:solidFill>
                  <a:srgbClr val="3A6089"/>
                </a:solidFill>
              </a:rPr>
              <a:t/>
            </a:r>
            <a:br>
              <a:rPr lang="en-US" sz="800" b="1" dirty="0" smtClean="0">
                <a:solidFill>
                  <a:srgbClr val="3A6089"/>
                </a:solidFill>
              </a:rPr>
            </a:br>
            <a:r>
              <a:rPr lang="en-US" sz="800" b="1" dirty="0" smtClean="0">
                <a:solidFill>
                  <a:srgbClr val="3A6089"/>
                </a:solidFill>
              </a:rPr>
              <a:t>for</a:t>
            </a:r>
            <a:br>
              <a:rPr lang="en-US" sz="800" b="1" dirty="0" smtClean="0">
                <a:solidFill>
                  <a:srgbClr val="3A6089"/>
                </a:solidFill>
              </a:rPr>
            </a:br>
            <a:r>
              <a:rPr lang="en-US" sz="800" b="1" dirty="0" smtClean="0">
                <a:solidFill>
                  <a:srgbClr val="3A6089"/>
                </a:solidFill>
              </a:rPr>
              <a:t/>
            </a:r>
            <a:br>
              <a:rPr lang="en-US" sz="800" b="1" dirty="0" smtClean="0">
                <a:solidFill>
                  <a:srgbClr val="3A6089"/>
                </a:solidFill>
              </a:rPr>
            </a:br>
            <a:r>
              <a:rPr lang="en-US" sz="2800" b="1" i="1" dirty="0" smtClean="0">
                <a:solidFill>
                  <a:srgbClr val="3A6089"/>
                </a:solidFill>
              </a:rPr>
              <a:t>Meeting all 21 GPRA Measures</a:t>
            </a:r>
            <a:br>
              <a:rPr lang="en-US" sz="2800" b="1" i="1" dirty="0" smtClean="0">
                <a:solidFill>
                  <a:srgbClr val="3A6089"/>
                </a:solidFill>
              </a:rPr>
            </a:br>
            <a:r>
              <a:rPr lang="en-US" sz="2800" i="1" dirty="0" smtClean="0">
                <a:solidFill>
                  <a:srgbClr val="3A6089"/>
                </a:solidFill>
              </a:rPr>
              <a:t/>
            </a:r>
            <a:br>
              <a:rPr lang="en-US" sz="2800" i="1" dirty="0" smtClean="0">
                <a:solidFill>
                  <a:srgbClr val="3A6089"/>
                </a:solidFill>
              </a:rPr>
            </a:br>
            <a:r>
              <a:rPr lang="en-US" sz="1400" i="1" dirty="0" smtClean="0">
                <a:solidFill>
                  <a:srgbClr val="3A6089"/>
                </a:solidFill>
              </a:rPr>
              <a:t/>
            </a:r>
            <a:br>
              <a:rPr lang="en-US" sz="1400" i="1" dirty="0" smtClean="0">
                <a:solidFill>
                  <a:srgbClr val="3A6089"/>
                </a:solidFill>
              </a:rPr>
            </a:br>
            <a:r>
              <a:rPr lang="en-US" sz="1400" i="1" dirty="0" smtClean="0">
                <a:solidFill>
                  <a:srgbClr val="3A6089"/>
                </a:solidFill>
              </a:rPr>
              <a:t/>
            </a:r>
            <a:br>
              <a:rPr lang="en-US" sz="1400" i="1" dirty="0" smtClean="0">
                <a:solidFill>
                  <a:srgbClr val="3A6089"/>
                </a:solidFill>
              </a:rPr>
            </a:br>
            <a:r>
              <a:rPr lang="en-US" sz="2800" b="1" dirty="0" smtClean="0">
                <a:solidFill>
                  <a:srgbClr val="3A6089"/>
                </a:solidFill>
              </a:rPr>
              <a:t>100%</a:t>
            </a:r>
            <a:r>
              <a:rPr lang="en-US" sz="800" dirty="0" smtClean="0">
                <a:solidFill>
                  <a:srgbClr val="3A6089"/>
                </a:solidFill>
              </a:rPr>
              <a:t/>
            </a:r>
            <a:br>
              <a:rPr lang="en-US" sz="800" dirty="0" smtClean="0">
                <a:solidFill>
                  <a:srgbClr val="3A6089"/>
                </a:solidFill>
              </a:rPr>
            </a:br>
            <a:endParaRPr lang="en-US" sz="1400" i="1" dirty="0" smtClean="0">
              <a:solidFill>
                <a:srgbClr val="3A6089"/>
              </a:solidFill>
            </a:endParaRPr>
          </a:p>
        </p:txBody>
      </p:sp>
    </p:spTree>
    <p:extLst>
      <p:ext uri="{BB962C8B-B14F-4D97-AF65-F5344CB8AC3E}">
        <p14:creationId xmlns:p14="http://schemas.microsoft.com/office/powerpoint/2010/main" val="25903740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447800" y="1371600"/>
            <a:ext cx="6172200" cy="3657600"/>
          </a:xfrm>
        </p:spPr>
        <p:txBody>
          <a:bodyPr anchor="t"/>
          <a:lstStyle/>
          <a:p>
            <a:pPr algn="ctr" eaLnBrk="1" hangingPunct="1"/>
            <a:r>
              <a:rPr lang="en-US" sz="2400" dirty="0" smtClean="0">
                <a:solidFill>
                  <a:srgbClr val="3A6089"/>
                </a:solidFill>
              </a:rPr>
              <a:t>2012 GPRA Award</a:t>
            </a:r>
            <a:br>
              <a:rPr lang="en-US" sz="2400" dirty="0" smtClean="0">
                <a:solidFill>
                  <a:srgbClr val="3A6089"/>
                </a:solidFill>
              </a:rPr>
            </a:br>
            <a:r>
              <a:rPr lang="en-US" sz="2400" dirty="0" smtClean="0">
                <a:solidFill>
                  <a:srgbClr val="3A6089"/>
                </a:solidFill>
              </a:rPr>
              <a:t/>
            </a:r>
            <a:br>
              <a:rPr lang="en-US" sz="2400" dirty="0" smtClean="0">
                <a:solidFill>
                  <a:srgbClr val="3A6089"/>
                </a:solidFill>
              </a:rPr>
            </a:br>
            <a:r>
              <a:rPr lang="en-US" sz="1400" i="1" dirty="0" smtClean="0">
                <a:solidFill>
                  <a:srgbClr val="3A6089"/>
                </a:solidFill>
              </a:rPr>
              <a:t>is hereby granted to</a:t>
            </a:r>
            <a:br>
              <a:rPr lang="en-US" sz="1400" i="1" dirty="0" smtClean="0">
                <a:solidFill>
                  <a:srgbClr val="3A6089"/>
                </a:solidFill>
              </a:rPr>
            </a:br>
            <a:r>
              <a:rPr lang="en-US" sz="1400" i="1" dirty="0" smtClean="0">
                <a:solidFill>
                  <a:srgbClr val="3A6089"/>
                </a:solidFill>
              </a:rPr>
              <a:t/>
            </a:r>
            <a:br>
              <a:rPr lang="en-US" sz="1400" i="1" dirty="0" smtClean="0">
                <a:solidFill>
                  <a:srgbClr val="3A6089"/>
                </a:solidFill>
              </a:rPr>
            </a:br>
            <a:r>
              <a:rPr lang="en-US" sz="4000" dirty="0" smtClean="0">
                <a:solidFill>
                  <a:srgbClr val="3A6089"/>
                </a:solidFill>
              </a:rPr>
              <a:t>Wellpinit Service Unit</a:t>
            </a:r>
            <a:r>
              <a:rPr lang="en-US" sz="800" b="1" dirty="0" smtClean="0">
                <a:solidFill>
                  <a:srgbClr val="3A6089"/>
                </a:solidFill>
              </a:rPr>
              <a:t/>
            </a:r>
            <a:br>
              <a:rPr lang="en-US" sz="800" b="1" dirty="0" smtClean="0">
                <a:solidFill>
                  <a:srgbClr val="3A6089"/>
                </a:solidFill>
              </a:rPr>
            </a:br>
            <a:r>
              <a:rPr lang="en-US" sz="800" b="1" dirty="0" smtClean="0">
                <a:solidFill>
                  <a:srgbClr val="3A6089"/>
                </a:solidFill>
              </a:rPr>
              <a:t>for</a:t>
            </a:r>
            <a:br>
              <a:rPr lang="en-US" sz="800" b="1" dirty="0" smtClean="0">
                <a:solidFill>
                  <a:srgbClr val="3A6089"/>
                </a:solidFill>
              </a:rPr>
            </a:br>
            <a:r>
              <a:rPr lang="en-US" sz="800" b="1" dirty="0" smtClean="0">
                <a:solidFill>
                  <a:srgbClr val="3A6089"/>
                </a:solidFill>
              </a:rPr>
              <a:t/>
            </a:r>
            <a:br>
              <a:rPr lang="en-US" sz="800" b="1" dirty="0" smtClean="0">
                <a:solidFill>
                  <a:srgbClr val="3A6089"/>
                </a:solidFill>
              </a:rPr>
            </a:br>
            <a:r>
              <a:rPr lang="en-US" sz="2800" b="1" i="1" dirty="0" smtClean="0">
                <a:solidFill>
                  <a:srgbClr val="3A6089"/>
                </a:solidFill>
              </a:rPr>
              <a:t>Meeting all 21 GPRA Measures</a:t>
            </a:r>
            <a:r>
              <a:rPr lang="en-US" sz="2400" b="1" i="1" dirty="0" smtClean="0">
                <a:solidFill>
                  <a:srgbClr val="3A6089"/>
                </a:solidFill>
              </a:rPr>
              <a:t/>
            </a:r>
            <a:br>
              <a:rPr lang="en-US" sz="2400" b="1" i="1" dirty="0" smtClean="0">
                <a:solidFill>
                  <a:srgbClr val="3A6089"/>
                </a:solidFill>
              </a:rPr>
            </a:br>
            <a:r>
              <a:rPr lang="en-US" sz="1400" i="1" dirty="0" smtClean="0">
                <a:solidFill>
                  <a:srgbClr val="3A6089"/>
                </a:solidFill>
              </a:rPr>
              <a:t/>
            </a:r>
            <a:br>
              <a:rPr lang="en-US" sz="1400" i="1" dirty="0" smtClean="0">
                <a:solidFill>
                  <a:srgbClr val="3A6089"/>
                </a:solidFill>
              </a:rPr>
            </a:br>
            <a:r>
              <a:rPr lang="en-US" sz="1400" i="1" dirty="0" smtClean="0">
                <a:solidFill>
                  <a:srgbClr val="3A6089"/>
                </a:solidFill>
              </a:rPr>
              <a:t/>
            </a:r>
            <a:br>
              <a:rPr lang="en-US" sz="1400" i="1" dirty="0" smtClean="0">
                <a:solidFill>
                  <a:srgbClr val="3A6089"/>
                </a:solidFill>
              </a:rPr>
            </a:br>
            <a:r>
              <a:rPr lang="en-US" sz="1400" i="1" dirty="0" smtClean="0">
                <a:solidFill>
                  <a:srgbClr val="3A6089"/>
                </a:solidFill>
              </a:rPr>
              <a:t/>
            </a:r>
            <a:br>
              <a:rPr lang="en-US" sz="1400" i="1" dirty="0" smtClean="0">
                <a:solidFill>
                  <a:srgbClr val="3A6089"/>
                </a:solidFill>
              </a:rPr>
            </a:br>
            <a:r>
              <a:rPr lang="en-US" sz="2800" b="1" dirty="0" smtClean="0">
                <a:solidFill>
                  <a:srgbClr val="3A6089"/>
                </a:solidFill>
              </a:rPr>
              <a:t>100%</a:t>
            </a:r>
            <a:r>
              <a:rPr lang="en-US" sz="800" dirty="0" smtClean="0">
                <a:solidFill>
                  <a:srgbClr val="3A6089"/>
                </a:solidFill>
              </a:rPr>
              <a:t/>
            </a:r>
            <a:br>
              <a:rPr lang="en-US" sz="800" dirty="0" smtClean="0">
                <a:solidFill>
                  <a:srgbClr val="3A6089"/>
                </a:solidFill>
              </a:rPr>
            </a:br>
            <a:endParaRPr lang="en-US" sz="1400" i="1" dirty="0" smtClean="0">
              <a:solidFill>
                <a:srgbClr val="3A6089"/>
              </a:solidFill>
            </a:endParaRPr>
          </a:p>
        </p:txBody>
      </p:sp>
    </p:spTree>
    <p:extLst>
      <p:ext uri="{BB962C8B-B14F-4D97-AF65-F5344CB8AC3E}">
        <p14:creationId xmlns:p14="http://schemas.microsoft.com/office/powerpoint/2010/main" val="352609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447800" y="1371600"/>
            <a:ext cx="6172200" cy="3886200"/>
          </a:xfrm>
        </p:spPr>
        <p:txBody>
          <a:bodyPr anchor="t"/>
          <a:lstStyle/>
          <a:p>
            <a:pPr algn="ctr" eaLnBrk="1" hangingPunct="1"/>
            <a:r>
              <a:rPr lang="en-US" sz="2400" dirty="0" smtClean="0">
                <a:solidFill>
                  <a:srgbClr val="3A6089"/>
                </a:solidFill>
              </a:rPr>
              <a:t>2012 GPRA Award</a:t>
            </a:r>
            <a:br>
              <a:rPr lang="en-US" sz="2400" dirty="0" smtClean="0">
                <a:solidFill>
                  <a:srgbClr val="3A6089"/>
                </a:solidFill>
              </a:rPr>
            </a:br>
            <a:r>
              <a:rPr lang="en-US" sz="2400" dirty="0" smtClean="0">
                <a:solidFill>
                  <a:srgbClr val="3A6089"/>
                </a:solidFill>
              </a:rPr>
              <a:t/>
            </a:r>
            <a:br>
              <a:rPr lang="en-US" sz="2400" dirty="0" smtClean="0">
                <a:solidFill>
                  <a:srgbClr val="3A6089"/>
                </a:solidFill>
              </a:rPr>
            </a:br>
            <a:r>
              <a:rPr lang="en-US" sz="1400" i="1" dirty="0" smtClean="0">
                <a:solidFill>
                  <a:srgbClr val="3A6089"/>
                </a:solidFill>
              </a:rPr>
              <a:t>is hereby granted to</a:t>
            </a:r>
            <a:br>
              <a:rPr lang="en-US" sz="1400" i="1" dirty="0" smtClean="0">
                <a:solidFill>
                  <a:srgbClr val="3A6089"/>
                </a:solidFill>
              </a:rPr>
            </a:br>
            <a:r>
              <a:rPr lang="en-US" sz="1400" i="1" dirty="0" smtClean="0">
                <a:solidFill>
                  <a:srgbClr val="3A6089"/>
                </a:solidFill>
              </a:rPr>
              <a:t/>
            </a:r>
            <a:br>
              <a:rPr lang="en-US" sz="1400" i="1" dirty="0" smtClean="0">
                <a:solidFill>
                  <a:srgbClr val="3A6089"/>
                </a:solidFill>
              </a:rPr>
            </a:br>
            <a:r>
              <a:rPr lang="en-US" sz="4000" dirty="0" smtClean="0">
                <a:solidFill>
                  <a:srgbClr val="3A6089"/>
                </a:solidFill>
              </a:rPr>
              <a:t>Yellowhawk</a:t>
            </a:r>
            <a:r>
              <a:rPr lang="en-US" sz="800" b="1" dirty="0" smtClean="0">
                <a:solidFill>
                  <a:srgbClr val="3A6089"/>
                </a:solidFill>
              </a:rPr>
              <a:t/>
            </a:r>
            <a:br>
              <a:rPr lang="en-US" sz="800" b="1" dirty="0" smtClean="0">
                <a:solidFill>
                  <a:srgbClr val="3A6089"/>
                </a:solidFill>
              </a:rPr>
            </a:br>
            <a:r>
              <a:rPr lang="en-US" sz="800" b="1" dirty="0" smtClean="0">
                <a:solidFill>
                  <a:srgbClr val="3A6089"/>
                </a:solidFill>
              </a:rPr>
              <a:t/>
            </a:r>
            <a:br>
              <a:rPr lang="en-US" sz="800" b="1" dirty="0" smtClean="0">
                <a:solidFill>
                  <a:srgbClr val="3A6089"/>
                </a:solidFill>
              </a:rPr>
            </a:br>
            <a:r>
              <a:rPr lang="en-US" sz="2400" b="1" i="1" dirty="0" smtClean="0">
                <a:solidFill>
                  <a:srgbClr val="3A6089"/>
                </a:solidFill>
              </a:rPr>
              <a:t>Honorable Mention </a:t>
            </a:r>
            <a:br>
              <a:rPr lang="en-US" sz="2400" b="1" i="1" dirty="0" smtClean="0">
                <a:solidFill>
                  <a:srgbClr val="3A6089"/>
                </a:solidFill>
              </a:rPr>
            </a:br>
            <a:r>
              <a:rPr lang="en-US" sz="800" b="1" i="1" dirty="0" smtClean="0">
                <a:solidFill>
                  <a:srgbClr val="3A6089"/>
                </a:solidFill>
              </a:rPr>
              <a:t>for</a:t>
            </a:r>
            <a:r>
              <a:rPr lang="en-US" sz="2400" b="1" i="1" dirty="0" smtClean="0">
                <a:solidFill>
                  <a:srgbClr val="3A6089"/>
                </a:solidFill>
              </a:rPr>
              <a:t/>
            </a:r>
            <a:br>
              <a:rPr lang="en-US" sz="2400" b="1" i="1" dirty="0" smtClean="0">
                <a:solidFill>
                  <a:srgbClr val="3A6089"/>
                </a:solidFill>
              </a:rPr>
            </a:br>
            <a:r>
              <a:rPr lang="en-US" sz="2800" b="1" i="1" dirty="0" smtClean="0">
                <a:solidFill>
                  <a:srgbClr val="3A6089"/>
                </a:solidFill>
              </a:rPr>
              <a:t>Meeting 14 of 21 GPRA Measures</a:t>
            </a:r>
            <a:r>
              <a:rPr lang="en-US" sz="2400" b="1" i="1" dirty="0" smtClean="0">
                <a:solidFill>
                  <a:srgbClr val="3A6089"/>
                </a:solidFill>
              </a:rPr>
              <a:t/>
            </a:r>
            <a:br>
              <a:rPr lang="en-US" sz="2400" b="1" i="1" dirty="0" smtClean="0">
                <a:solidFill>
                  <a:srgbClr val="3A6089"/>
                </a:solidFill>
              </a:rPr>
            </a:br>
            <a:r>
              <a:rPr lang="en-US" sz="1400" i="1" dirty="0" smtClean="0">
                <a:solidFill>
                  <a:srgbClr val="3A6089"/>
                </a:solidFill>
              </a:rPr>
              <a:t/>
            </a:r>
            <a:br>
              <a:rPr lang="en-US" sz="1400" i="1" dirty="0" smtClean="0">
                <a:solidFill>
                  <a:srgbClr val="3A6089"/>
                </a:solidFill>
              </a:rPr>
            </a:br>
            <a:r>
              <a:rPr lang="en-US" sz="1400" i="1" dirty="0" smtClean="0">
                <a:solidFill>
                  <a:srgbClr val="3A6089"/>
                </a:solidFill>
              </a:rPr>
              <a:t/>
            </a:r>
            <a:br>
              <a:rPr lang="en-US" sz="1400" i="1" dirty="0" smtClean="0">
                <a:solidFill>
                  <a:srgbClr val="3A6089"/>
                </a:solidFill>
              </a:rPr>
            </a:br>
            <a:r>
              <a:rPr lang="en-US" sz="1400" i="1" dirty="0" smtClean="0">
                <a:solidFill>
                  <a:srgbClr val="3A6089"/>
                </a:solidFill>
              </a:rPr>
              <a:t/>
            </a:r>
            <a:br>
              <a:rPr lang="en-US" sz="1400" i="1" dirty="0" smtClean="0">
                <a:solidFill>
                  <a:srgbClr val="3A6089"/>
                </a:solidFill>
              </a:rPr>
            </a:br>
            <a:r>
              <a:rPr lang="en-US" sz="2800" b="1" dirty="0" smtClean="0">
                <a:solidFill>
                  <a:srgbClr val="3A6089"/>
                </a:solidFill>
              </a:rPr>
              <a:t>66%</a:t>
            </a:r>
            <a:r>
              <a:rPr lang="en-US" sz="800" dirty="0" smtClean="0">
                <a:solidFill>
                  <a:srgbClr val="3A6089"/>
                </a:solidFill>
              </a:rPr>
              <a:t/>
            </a:r>
            <a:br>
              <a:rPr lang="en-US" sz="800" dirty="0" smtClean="0">
                <a:solidFill>
                  <a:srgbClr val="3A6089"/>
                </a:solidFill>
              </a:rPr>
            </a:br>
            <a:endParaRPr lang="en-US" sz="1400" i="1" dirty="0" smtClean="0">
              <a:solidFill>
                <a:srgbClr val="3A6089"/>
              </a:solidFill>
            </a:endParaRPr>
          </a:p>
        </p:txBody>
      </p:sp>
    </p:spTree>
    <p:extLst>
      <p:ext uri="{BB962C8B-B14F-4D97-AF65-F5344CB8AC3E}">
        <p14:creationId xmlns:p14="http://schemas.microsoft.com/office/powerpoint/2010/main" val="20942277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447800" y="1371600"/>
            <a:ext cx="6172200" cy="3886200"/>
          </a:xfrm>
        </p:spPr>
        <p:txBody>
          <a:bodyPr anchor="t"/>
          <a:lstStyle/>
          <a:p>
            <a:pPr algn="ctr" eaLnBrk="1" hangingPunct="1"/>
            <a:r>
              <a:rPr lang="en-US" sz="2400" dirty="0" smtClean="0">
                <a:solidFill>
                  <a:srgbClr val="3A6089"/>
                </a:solidFill>
              </a:rPr>
              <a:t>2012 GPRA Award</a:t>
            </a:r>
            <a:br>
              <a:rPr lang="en-US" sz="2400" dirty="0" smtClean="0">
                <a:solidFill>
                  <a:srgbClr val="3A6089"/>
                </a:solidFill>
              </a:rPr>
            </a:br>
            <a:r>
              <a:rPr lang="en-US" sz="2400" dirty="0" smtClean="0">
                <a:solidFill>
                  <a:srgbClr val="3A6089"/>
                </a:solidFill>
              </a:rPr>
              <a:t/>
            </a:r>
            <a:br>
              <a:rPr lang="en-US" sz="2400" dirty="0" smtClean="0">
                <a:solidFill>
                  <a:srgbClr val="3A6089"/>
                </a:solidFill>
              </a:rPr>
            </a:br>
            <a:r>
              <a:rPr lang="en-US" sz="1400" i="1" dirty="0" smtClean="0">
                <a:solidFill>
                  <a:srgbClr val="3A6089"/>
                </a:solidFill>
              </a:rPr>
              <a:t>is hereby granted to</a:t>
            </a:r>
            <a:br>
              <a:rPr lang="en-US" sz="1400" i="1" dirty="0" smtClean="0">
                <a:solidFill>
                  <a:srgbClr val="3A6089"/>
                </a:solidFill>
              </a:rPr>
            </a:br>
            <a:r>
              <a:rPr lang="en-US" sz="1400" i="1" dirty="0" smtClean="0">
                <a:solidFill>
                  <a:srgbClr val="3A6089"/>
                </a:solidFill>
              </a:rPr>
              <a:t/>
            </a:r>
            <a:br>
              <a:rPr lang="en-US" sz="1400" i="1" dirty="0" smtClean="0">
                <a:solidFill>
                  <a:srgbClr val="3A6089"/>
                </a:solidFill>
              </a:rPr>
            </a:br>
            <a:r>
              <a:rPr lang="en-US" sz="4000" dirty="0" smtClean="0">
                <a:solidFill>
                  <a:srgbClr val="3A6089"/>
                </a:solidFill>
              </a:rPr>
              <a:t>Muckleshoot</a:t>
            </a:r>
            <a:br>
              <a:rPr lang="en-US" sz="4000" dirty="0" smtClean="0">
                <a:solidFill>
                  <a:srgbClr val="3A6089"/>
                </a:solidFill>
              </a:rPr>
            </a:br>
            <a:r>
              <a:rPr lang="en-US" sz="800" b="1" dirty="0" smtClean="0">
                <a:solidFill>
                  <a:srgbClr val="3A6089"/>
                </a:solidFill>
              </a:rPr>
              <a:t/>
            </a:r>
            <a:br>
              <a:rPr lang="en-US" sz="800" b="1" dirty="0" smtClean="0">
                <a:solidFill>
                  <a:srgbClr val="3A6089"/>
                </a:solidFill>
              </a:rPr>
            </a:br>
            <a:r>
              <a:rPr lang="en-US" sz="800" b="1" dirty="0" smtClean="0">
                <a:solidFill>
                  <a:srgbClr val="3A6089"/>
                </a:solidFill>
              </a:rPr>
              <a:t>for</a:t>
            </a:r>
            <a:br>
              <a:rPr lang="en-US" sz="800" b="1" dirty="0" smtClean="0">
                <a:solidFill>
                  <a:srgbClr val="3A6089"/>
                </a:solidFill>
              </a:rPr>
            </a:br>
            <a:r>
              <a:rPr lang="en-US" sz="2000" b="1" i="1" dirty="0" smtClean="0">
                <a:solidFill>
                  <a:srgbClr val="3A6089"/>
                </a:solidFill>
              </a:rPr>
              <a:t>Receiving the National Annual GPRA Award for </a:t>
            </a:r>
            <a:br>
              <a:rPr lang="en-US" sz="2000" b="1" i="1" dirty="0" smtClean="0">
                <a:solidFill>
                  <a:srgbClr val="3A6089"/>
                </a:solidFill>
              </a:rPr>
            </a:br>
            <a:r>
              <a:rPr lang="en-US" sz="2000" b="1" i="1" dirty="0" smtClean="0">
                <a:solidFill>
                  <a:srgbClr val="3A6089"/>
                </a:solidFill>
              </a:rPr>
              <a:t>Most Improved in all 3 Dental Service Measures</a:t>
            </a:r>
            <a:br>
              <a:rPr lang="en-US" sz="2000" b="1" i="1" dirty="0" smtClean="0">
                <a:solidFill>
                  <a:srgbClr val="3A6089"/>
                </a:solidFill>
              </a:rPr>
            </a:br>
            <a:r>
              <a:rPr lang="en-US" sz="2000" b="1" i="1" dirty="0" smtClean="0">
                <a:solidFill>
                  <a:srgbClr val="3A6089"/>
                </a:solidFill>
              </a:rPr>
              <a:t/>
            </a:r>
            <a:br>
              <a:rPr lang="en-US" sz="2000" b="1" i="1" dirty="0" smtClean="0">
                <a:solidFill>
                  <a:srgbClr val="3A6089"/>
                </a:solidFill>
              </a:rPr>
            </a:br>
            <a:r>
              <a:rPr lang="en-US" sz="2000" b="1" i="1" dirty="0" smtClean="0">
                <a:solidFill>
                  <a:srgbClr val="3A6089"/>
                </a:solidFill>
              </a:rPr>
              <a:t>Access to Care – 9% Increase</a:t>
            </a:r>
            <a:br>
              <a:rPr lang="en-US" sz="2000" b="1" i="1" dirty="0" smtClean="0">
                <a:solidFill>
                  <a:srgbClr val="3A6089"/>
                </a:solidFill>
              </a:rPr>
            </a:br>
            <a:r>
              <a:rPr lang="en-US" sz="2000" b="1" i="1" dirty="0" smtClean="0">
                <a:solidFill>
                  <a:srgbClr val="3A6089"/>
                </a:solidFill>
              </a:rPr>
              <a:t>Dental Sealants – 142% Increase</a:t>
            </a:r>
            <a:br>
              <a:rPr lang="en-US" sz="2000" b="1" i="1" dirty="0" smtClean="0">
                <a:solidFill>
                  <a:srgbClr val="3A6089"/>
                </a:solidFill>
              </a:rPr>
            </a:br>
            <a:r>
              <a:rPr lang="en-US" sz="2000" b="1" i="1" dirty="0" smtClean="0">
                <a:solidFill>
                  <a:srgbClr val="3A6089"/>
                </a:solidFill>
              </a:rPr>
              <a:t>Topical Fluoride – 79% Increase</a:t>
            </a:r>
            <a:r>
              <a:rPr lang="en-US" sz="1400" i="1" dirty="0" smtClean="0">
                <a:solidFill>
                  <a:srgbClr val="3A6089"/>
                </a:solidFill>
              </a:rPr>
              <a:t/>
            </a:r>
            <a:br>
              <a:rPr lang="en-US" sz="1400" i="1" dirty="0" smtClean="0">
                <a:solidFill>
                  <a:srgbClr val="3A6089"/>
                </a:solidFill>
              </a:rPr>
            </a:br>
            <a:r>
              <a:rPr lang="en-US" sz="1400" i="1" dirty="0" smtClean="0">
                <a:solidFill>
                  <a:srgbClr val="3A6089"/>
                </a:solidFill>
              </a:rPr>
              <a:t/>
            </a:r>
            <a:br>
              <a:rPr lang="en-US" sz="1400" i="1" dirty="0" smtClean="0">
                <a:solidFill>
                  <a:srgbClr val="3A6089"/>
                </a:solidFill>
              </a:rPr>
            </a:br>
            <a:r>
              <a:rPr lang="en-US" sz="1400" i="1" dirty="0" smtClean="0">
                <a:solidFill>
                  <a:srgbClr val="3A6089"/>
                </a:solidFill>
              </a:rPr>
              <a:t/>
            </a:r>
            <a:br>
              <a:rPr lang="en-US" sz="1400" i="1" dirty="0" smtClean="0">
                <a:solidFill>
                  <a:srgbClr val="3A6089"/>
                </a:solidFill>
              </a:rPr>
            </a:br>
            <a:r>
              <a:rPr lang="en-US" sz="800" dirty="0" smtClean="0">
                <a:solidFill>
                  <a:srgbClr val="3A6089"/>
                </a:solidFill>
              </a:rPr>
              <a:t/>
            </a:r>
            <a:br>
              <a:rPr lang="en-US" sz="800" dirty="0" smtClean="0">
                <a:solidFill>
                  <a:srgbClr val="3A6089"/>
                </a:solidFill>
              </a:rPr>
            </a:br>
            <a:endParaRPr lang="en-US" sz="1400" i="1" dirty="0" smtClean="0">
              <a:solidFill>
                <a:srgbClr val="3A6089"/>
              </a:solidFill>
            </a:endParaRPr>
          </a:p>
        </p:txBody>
      </p:sp>
    </p:spTree>
    <p:extLst>
      <p:ext uri="{BB962C8B-B14F-4D97-AF65-F5344CB8AC3E}">
        <p14:creationId xmlns:p14="http://schemas.microsoft.com/office/powerpoint/2010/main" val="10030870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GPRA Awards</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Slide Number Placeholder 3"/>
          <p:cNvSpPr>
            <a:spLocks noGrp="1"/>
          </p:cNvSpPr>
          <p:nvPr>
            <p:ph type="sldNum" sz="quarter" idx="12"/>
          </p:nvPr>
        </p:nvSpPr>
        <p:spPr/>
        <p:txBody>
          <a:bodyPr/>
          <a:lstStyle/>
          <a:p>
            <a:pPr>
              <a:defRPr/>
            </a:pPr>
            <a:fld id="{C1528F8D-A15E-4509-8DA6-F1BC418CC3CB}" type="slidenum">
              <a:rPr lang="en-US" smtClean="0">
                <a:solidFill>
                  <a:srgbClr val="000000"/>
                </a:solidFill>
              </a:rPr>
              <a:pPr>
                <a:defRPr/>
              </a:pPr>
              <a:t>25</a:t>
            </a:fld>
            <a:endParaRPr lang="en-US" dirty="0">
              <a:solidFill>
                <a:srgbClr val="000000"/>
              </a:solidFill>
            </a:endParaRPr>
          </a:p>
        </p:txBody>
      </p:sp>
      <p:sp>
        <p:nvSpPr>
          <p:cNvPr id="5" name="Rectangle 4"/>
          <p:cNvSpPr/>
          <p:nvPr/>
        </p:nvSpPr>
        <p:spPr>
          <a:xfrm>
            <a:off x="895484" y="2967335"/>
            <a:ext cx="735303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CONGRATULATIONS!</a:t>
            </a:r>
            <a:endParaRPr lang="en-US" sz="54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0399799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lstStyle/>
          <a:p>
            <a:r>
              <a:rPr lang="en-US" dirty="0">
                <a:solidFill>
                  <a:schemeClr val="accent2">
                    <a:lumMod val="75000"/>
                  </a:schemeClr>
                </a:solidFill>
              </a:rPr>
              <a:t>Changes for 2013</a:t>
            </a:r>
            <a:br>
              <a:rPr lang="en-US" dirty="0">
                <a:solidFill>
                  <a:schemeClr val="accent2">
                    <a:lumMod val="75000"/>
                  </a:schemeClr>
                </a:solidFill>
              </a:rPr>
            </a:br>
            <a:endParaRPr lang="en-US" dirty="0"/>
          </a:p>
        </p:txBody>
      </p:sp>
      <p:sp>
        <p:nvSpPr>
          <p:cNvPr id="3" name="Content Placeholder 2"/>
          <p:cNvSpPr>
            <a:spLocks noGrp="1"/>
          </p:cNvSpPr>
          <p:nvPr>
            <p:ph idx="1"/>
          </p:nvPr>
        </p:nvSpPr>
        <p:spPr/>
        <p:txBody>
          <a:bodyPr/>
          <a:lstStyle/>
          <a:p>
            <a:pPr>
              <a:lnSpc>
                <a:spcPct val="150000"/>
              </a:lnSpc>
            </a:pPr>
            <a:r>
              <a:rPr lang="en-US" sz="2400" dirty="0" smtClean="0"/>
              <a:t>Continue reporting the same 21 Clinical Measures</a:t>
            </a:r>
          </a:p>
          <a:p>
            <a:pPr>
              <a:lnSpc>
                <a:spcPct val="150000"/>
              </a:lnSpc>
            </a:pPr>
            <a:r>
              <a:rPr lang="en-US" sz="2400" dirty="0" smtClean="0"/>
              <a:t>Final 2013 Targets were released last week</a:t>
            </a:r>
          </a:p>
          <a:p>
            <a:pPr>
              <a:lnSpc>
                <a:spcPct val="150000"/>
              </a:lnSpc>
            </a:pPr>
            <a:r>
              <a:rPr lang="en-US" sz="2400" dirty="0" smtClean="0"/>
              <a:t>Dental Sealants and Fluoride will change to a rate</a:t>
            </a:r>
          </a:p>
          <a:p>
            <a:pPr>
              <a:lnSpc>
                <a:spcPct val="150000"/>
              </a:lnSpc>
            </a:pPr>
            <a:r>
              <a:rPr lang="en-US" sz="2400" dirty="0" smtClean="0"/>
              <a:t>Some logic changes to a few of the measures</a:t>
            </a:r>
          </a:p>
          <a:p>
            <a:pPr lvl="1">
              <a:lnSpc>
                <a:spcPct val="150000"/>
              </a:lnSpc>
            </a:pPr>
            <a:r>
              <a:rPr lang="en-US" sz="2000" dirty="0" smtClean="0"/>
              <a:t>Presenting to the Clinical Directors at the next meeting</a:t>
            </a:r>
          </a:p>
          <a:p>
            <a:pPr lvl="0">
              <a:lnSpc>
                <a:spcPct val="150000"/>
              </a:lnSpc>
            </a:pPr>
            <a:r>
              <a:rPr lang="en-US" sz="2400" dirty="0" smtClean="0">
                <a:solidFill>
                  <a:srgbClr val="000000"/>
                </a:solidFill>
              </a:rPr>
              <a:t>CRS Version 13.0 release - November 2012</a:t>
            </a:r>
            <a:endParaRPr lang="en-US" sz="2400" dirty="0">
              <a:solidFill>
                <a:srgbClr val="000000"/>
              </a:solidFill>
            </a:endParaRPr>
          </a:p>
          <a:p>
            <a:pPr marL="0" indent="0" algn="ctr">
              <a:lnSpc>
                <a:spcPct val="150000"/>
              </a:lnSpc>
              <a:buNone/>
            </a:pPr>
            <a:endParaRPr lang="en-US" dirty="0"/>
          </a:p>
        </p:txBody>
      </p:sp>
      <p:sp>
        <p:nvSpPr>
          <p:cNvPr id="4" name="Slide Number Placeholder 3"/>
          <p:cNvSpPr>
            <a:spLocks noGrp="1"/>
          </p:cNvSpPr>
          <p:nvPr>
            <p:ph type="sldNum" sz="quarter" idx="12"/>
          </p:nvPr>
        </p:nvSpPr>
        <p:spPr/>
        <p:txBody>
          <a:bodyPr/>
          <a:lstStyle/>
          <a:p>
            <a:pPr>
              <a:defRPr/>
            </a:pPr>
            <a:fld id="{C1528F8D-A15E-4509-8DA6-F1BC418CC3CB}" type="slidenum">
              <a:rPr lang="en-US" smtClean="0">
                <a:solidFill>
                  <a:srgbClr val="000000"/>
                </a:solidFill>
              </a:rPr>
              <a:pPr>
                <a:defRPr/>
              </a:pPr>
              <a:t>26</a:t>
            </a:fld>
            <a:endParaRPr lang="en-US" dirty="0">
              <a:solidFill>
                <a:srgbClr val="000000"/>
              </a:solidFill>
            </a:endParaRPr>
          </a:p>
        </p:txBody>
      </p:sp>
    </p:spTree>
    <p:extLst>
      <p:ext uri="{BB962C8B-B14F-4D97-AF65-F5344CB8AC3E}">
        <p14:creationId xmlns:p14="http://schemas.microsoft.com/office/powerpoint/2010/main" val="17001382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Thank you!</a:t>
            </a:r>
            <a:endParaRPr lang="en-US" sz="5400" b="1" dirty="0">
              <a:solidFill>
                <a:schemeClr val="accent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762000" y="2743200"/>
            <a:ext cx="7543800" cy="3581400"/>
          </a:xfrm>
        </p:spPr>
        <p:txBody>
          <a:bodyPr/>
          <a:lstStyle/>
          <a:p>
            <a:pPr marL="0" indent="0" algn="ctr">
              <a:spcBef>
                <a:spcPts val="0"/>
              </a:spcBef>
              <a:buNone/>
            </a:pPr>
            <a:r>
              <a:rPr lang="en-US" sz="4000" b="1" dirty="0" smtClean="0">
                <a:solidFill>
                  <a:schemeClr val="accent2">
                    <a:lumMod val="75000"/>
                  </a:schemeClr>
                </a:solidFill>
                <a:latin typeface="Tahoma" pitchFamily="34" charset="0"/>
                <a:ea typeface="Tahoma" pitchFamily="34" charset="0"/>
                <a:cs typeface="Tahoma" pitchFamily="34" charset="0"/>
              </a:rPr>
              <a:t>Questions</a:t>
            </a:r>
          </a:p>
          <a:p>
            <a:pPr marL="0" indent="0" algn="ctr">
              <a:spcBef>
                <a:spcPts val="0"/>
              </a:spcBef>
              <a:buNone/>
            </a:pPr>
            <a:r>
              <a:rPr lang="en-US" sz="4000" b="1" dirty="0" smtClean="0">
                <a:solidFill>
                  <a:schemeClr val="accent2">
                    <a:lumMod val="75000"/>
                  </a:schemeClr>
                </a:solidFill>
                <a:latin typeface="Tahoma" pitchFamily="34" charset="0"/>
                <a:ea typeface="Tahoma" pitchFamily="34" charset="0"/>
                <a:cs typeface="Tahoma" pitchFamily="34" charset="0"/>
              </a:rPr>
              <a:t>Assistance</a:t>
            </a:r>
          </a:p>
          <a:p>
            <a:pPr marL="0" indent="0">
              <a:buNone/>
            </a:pPr>
            <a:endParaRPr lang="en-US" sz="1000" dirty="0"/>
          </a:p>
          <a:p>
            <a:pPr marL="0" indent="0" algn="ctr">
              <a:buNone/>
            </a:pPr>
            <a:r>
              <a:rPr lang="en-US" dirty="0" smtClean="0">
                <a:hlinkClick r:id="rId2"/>
              </a:rPr>
              <a:t>Mary.Brickell@ihs.gov</a:t>
            </a:r>
            <a:endParaRPr lang="en-US" dirty="0" smtClean="0"/>
          </a:p>
          <a:p>
            <a:pPr marL="0" indent="0" algn="ctr">
              <a:buNone/>
            </a:pPr>
            <a:r>
              <a:rPr lang="en-US" dirty="0" smtClean="0">
                <a:solidFill>
                  <a:schemeClr val="accent2">
                    <a:lumMod val="75000"/>
                  </a:schemeClr>
                </a:solidFill>
                <a:latin typeface="Tahoma" pitchFamily="34" charset="0"/>
                <a:ea typeface="Tahoma" pitchFamily="34" charset="0"/>
                <a:cs typeface="Tahoma" pitchFamily="34" charset="0"/>
              </a:rPr>
              <a:t>503-414-7754</a:t>
            </a:r>
          </a:p>
        </p:txBody>
      </p:sp>
      <p:sp>
        <p:nvSpPr>
          <p:cNvPr id="4" name="Slide Number Placeholder 3"/>
          <p:cNvSpPr>
            <a:spLocks noGrp="1"/>
          </p:cNvSpPr>
          <p:nvPr>
            <p:ph type="sldNum" sz="quarter" idx="12"/>
          </p:nvPr>
        </p:nvSpPr>
        <p:spPr/>
        <p:txBody>
          <a:bodyPr/>
          <a:lstStyle/>
          <a:p>
            <a:pPr>
              <a:defRPr/>
            </a:pPr>
            <a:fld id="{C1528F8D-A15E-4509-8DA6-F1BC418CC3CB}" type="slidenum">
              <a:rPr lang="en-US" smtClean="0">
                <a:solidFill>
                  <a:srgbClr val="000000"/>
                </a:solidFill>
              </a:rPr>
              <a:pPr>
                <a:defRPr/>
              </a:pPr>
              <a:t>27</a:t>
            </a:fld>
            <a:endParaRPr lang="en-US" dirty="0">
              <a:solidFill>
                <a:srgbClr val="000000"/>
              </a:solidFill>
            </a:endParaRPr>
          </a:p>
        </p:txBody>
      </p:sp>
    </p:spTree>
    <p:extLst>
      <p:ext uri="{BB962C8B-B14F-4D97-AF65-F5344CB8AC3E}">
        <p14:creationId xmlns:p14="http://schemas.microsoft.com/office/powerpoint/2010/main" val="96090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034" y="1828800"/>
            <a:ext cx="6781800" cy="1676400"/>
          </a:xfrm>
        </p:spPr>
        <p:txBody>
          <a:bodyPr/>
          <a:lstStyle/>
          <a:p>
            <a:pPr marL="285750" indent="-285750" algn="ctr"/>
            <a:r>
              <a:rPr lang="en-US" sz="4000" b="1" dirty="0" smtClean="0">
                <a:solidFill>
                  <a:schemeClr val="bg1"/>
                </a:solidFill>
              </a:rPr>
              <a:t>Renew </a:t>
            </a:r>
            <a:r>
              <a:rPr lang="en-US" sz="4000" dirty="0">
                <a:solidFill>
                  <a:schemeClr val="bg1"/>
                </a:solidFill>
              </a:rPr>
              <a:t>A</a:t>
            </a:r>
            <a:r>
              <a:rPr lang="en-US" sz="4000" b="1" dirty="0" smtClean="0">
                <a:solidFill>
                  <a:schemeClr val="bg1"/>
                </a:solidFill>
              </a:rPr>
              <a:t>nd </a:t>
            </a:r>
            <a:r>
              <a:rPr lang="en-US" sz="4000" dirty="0">
                <a:solidFill>
                  <a:schemeClr val="bg1"/>
                </a:solidFill>
              </a:rPr>
              <a:t>S</a:t>
            </a:r>
            <a:r>
              <a:rPr lang="en-US" sz="4000" b="1" dirty="0" smtClean="0">
                <a:solidFill>
                  <a:schemeClr val="bg1"/>
                </a:solidFill>
              </a:rPr>
              <a:t>trengthen </a:t>
            </a:r>
            <a:r>
              <a:rPr lang="en-US" sz="4000" dirty="0">
                <a:solidFill>
                  <a:schemeClr val="bg1"/>
                </a:solidFill>
              </a:rPr>
              <a:t>O</a:t>
            </a:r>
            <a:r>
              <a:rPr lang="en-US" sz="4000" b="1" dirty="0" smtClean="0">
                <a:solidFill>
                  <a:schemeClr val="bg1"/>
                </a:solidFill>
              </a:rPr>
              <a:t>ur </a:t>
            </a:r>
            <a:r>
              <a:rPr lang="en-US" sz="4000" dirty="0">
                <a:solidFill>
                  <a:schemeClr val="bg1"/>
                </a:solidFill>
              </a:rPr>
              <a:t>P</a:t>
            </a:r>
            <a:r>
              <a:rPr lang="en-US" sz="4000" b="1" dirty="0" smtClean="0">
                <a:solidFill>
                  <a:schemeClr val="bg1"/>
                </a:solidFill>
              </a:rPr>
              <a:t>artnership With Tribes</a:t>
            </a:r>
            <a:r>
              <a:rPr lang="en-US" b="1" dirty="0">
                <a:solidFill>
                  <a:schemeClr val="bg1"/>
                </a:solidFill>
              </a:rPr>
              <a:t/>
            </a:r>
            <a:br>
              <a:rPr lang="en-US" b="1" dirty="0">
                <a:solidFill>
                  <a:schemeClr val="bg1"/>
                </a:solidFill>
              </a:rPr>
            </a:br>
            <a:r>
              <a:rPr lang="en-US" b="1" dirty="0">
                <a:solidFill>
                  <a:schemeClr val="bg1"/>
                </a:solidFill>
              </a:rPr>
              <a:t/>
            </a:r>
            <a:br>
              <a:rPr lang="en-US" b="1" dirty="0">
                <a:solidFill>
                  <a:schemeClr val="bg1"/>
                </a:solidFill>
              </a:rPr>
            </a:br>
            <a:endParaRPr lang="en-US" dirty="0"/>
          </a:p>
        </p:txBody>
      </p:sp>
      <p:sp>
        <p:nvSpPr>
          <p:cNvPr id="3" name="Text Placeholder 2"/>
          <p:cNvSpPr>
            <a:spLocks noGrp="1"/>
          </p:cNvSpPr>
          <p:nvPr>
            <p:ph type="body" idx="1"/>
          </p:nvPr>
        </p:nvSpPr>
        <p:spPr>
          <a:xfrm>
            <a:off x="152400" y="2209800"/>
            <a:ext cx="8686800" cy="4343400"/>
          </a:xfrm>
        </p:spPr>
        <p:txBody>
          <a:bodyPr>
            <a:normAutofit/>
          </a:bodyPr>
          <a:lstStyle/>
          <a:p>
            <a:pPr marL="285750" lvl="0" indent="-285750">
              <a:buClr>
                <a:schemeClr val="bg1">
                  <a:lumMod val="75000"/>
                  <a:lumOff val="25000"/>
                </a:schemeClr>
              </a:buClr>
              <a:buFont typeface="Wingdings" pitchFamily="2" charset="2"/>
              <a:buChar char="v"/>
            </a:pPr>
            <a:r>
              <a:rPr lang="en-US" sz="2400" b="1" dirty="0" smtClean="0">
                <a:solidFill>
                  <a:prstClr val="black"/>
                </a:solidFill>
                <a:latin typeface="Arial"/>
              </a:rPr>
              <a:t>Direct </a:t>
            </a:r>
            <a:r>
              <a:rPr lang="en-US" sz="2400" b="1" dirty="0">
                <a:solidFill>
                  <a:prstClr val="black"/>
                </a:solidFill>
                <a:latin typeface="Arial"/>
              </a:rPr>
              <a:t>Service Tribes Area M</a:t>
            </a:r>
            <a:r>
              <a:rPr lang="en-US" sz="2400" b="1" dirty="0" smtClean="0">
                <a:solidFill>
                  <a:prstClr val="black"/>
                </a:solidFill>
                <a:latin typeface="Arial"/>
              </a:rPr>
              <a:t>eeting  </a:t>
            </a:r>
          </a:p>
          <a:p>
            <a:pPr marL="1081278" lvl="1" indent="-285750">
              <a:buClr>
                <a:schemeClr val="bg1">
                  <a:lumMod val="75000"/>
                  <a:lumOff val="25000"/>
                </a:schemeClr>
              </a:buClr>
              <a:buFont typeface="Wingdings" pitchFamily="2" charset="2"/>
              <a:buChar char="v"/>
            </a:pPr>
            <a:r>
              <a:rPr lang="en-US" sz="2200" b="1" dirty="0" smtClean="0">
                <a:solidFill>
                  <a:prstClr val="black"/>
                </a:solidFill>
                <a:latin typeface="Arial"/>
              </a:rPr>
              <a:t>September 25, 2012 </a:t>
            </a:r>
          </a:p>
          <a:p>
            <a:pPr marL="1346454" lvl="2" indent="-285750">
              <a:buClr>
                <a:schemeClr val="bg1">
                  <a:lumMod val="75000"/>
                  <a:lumOff val="25000"/>
                </a:schemeClr>
              </a:buClr>
              <a:buFont typeface="Wingdings" pitchFamily="2" charset="2"/>
              <a:buChar char="v"/>
            </a:pPr>
            <a:r>
              <a:rPr lang="en-US" sz="2000" b="1" dirty="0" smtClean="0">
                <a:solidFill>
                  <a:prstClr val="black"/>
                </a:solidFill>
                <a:latin typeface="Arial"/>
              </a:rPr>
              <a:t>2005 Master Plan</a:t>
            </a:r>
          </a:p>
          <a:p>
            <a:pPr marL="1081278" lvl="1" indent="-285750">
              <a:buClr>
                <a:schemeClr val="bg1">
                  <a:lumMod val="75000"/>
                  <a:lumOff val="25000"/>
                </a:schemeClr>
              </a:buClr>
              <a:buFont typeface="Wingdings" pitchFamily="2" charset="2"/>
              <a:buChar char="v"/>
            </a:pPr>
            <a:r>
              <a:rPr lang="en-US" sz="2200" b="1" dirty="0" smtClean="0">
                <a:solidFill>
                  <a:prstClr val="black"/>
                </a:solidFill>
                <a:latin typeface="Arial"/>
              </a:rPr>
              <a:t>Individual Tribal Council Meetings</a:t>
            </a:r>
          </a:p>
          <a:p>
            <a:pPr marL="1081278" lvl="1" indent="-285750">
              <a:buClr>
                <a:schemeClr val="bg1">
                  <a:lumMod val="75000"/>
                  <a:lumOff val="25000"/>
                </a:schemeClr>
              </a:buClr>
              <a:buFont typeface="Wingdings" pitchFamily="2" charset="2"/>
              <a:buChar char="v"/>
            </a:pPr>
            <a:endParaRPr lang="en-US" sz="2200" b="1" baseline="30000" dirty="0" smtClean="0">
              <a:solidFill>
                <a:prstClr val="black"/>
              </a:solidFill>
              <a:latin typeface="Arial"/>
            </a:endParaRPr>
          </a:p>
          <a:p>
            <a:pPr marL="0" lvl="0">
              <a:buClr>
                <a:prstClr val="white">
                  <a:shade val="95000"/>
                </a:prstClr>
              </a:buClr>
            </a:pPr>
            <a:r>
              <a:rPr lang="en-US" sz="2400" b="1" dirty="0" smtClean="0">
                <a:solidFill>
                  <a:prstClr val="black"/>
                </a:solidFill>
                <a:latin typeface="Arial"/>
              </a:rPr>
              <a:t> </a:t>
            </a:r>
            <a:endParaRPr lang="en-US" sz="2200" b="1" dirty="0">
              <a:solidFill>
                <a:prstClr val="black"/>
              </a:solidFill>
              <a:latin typeface="Arial"/>
            </a:endParaRPr>
          </a:p>
          <a:p>
            <a:pPr marL="342900" lvl="0" indent="-342900">
              <a:buClr>
                <a:schemeClr val="bg1">
                  <a:lumMod val="75000"/>
                  <a:lumOff val="25000"/>
                </a:schemeClr>
              </a:buClr>
              <a:buFont typeface="Wingdings" pitchFamily="2" charset="2"/>
              <a:buChar char="v"/>
            </a:pPr>
            <a:r>
              <a:rPr lang="en-US" sz="2400" b="1" dirty="0">
                <a:solidFill>
                  <a:prstClr val="black"/>
                </a:solidFill>
                <a:latin typeface="Arial"/>
              </a:rPr>
              <a:t>Urban Directors Meeting  </a:t>
            </a:r>
          </a:p>
          <a:p>
            <a:pPr marL="1138428" lvl="1" indent="-342900">
              <a:buClr>
                <a:schemeClr val="bg1">
                  <a:lumMod val="75000"/>
                  <a:lumOff val="25000"/>
                </a:schemeClr>
              </a:buClr>
              <a:buFont typeface="Wingdings" pitchFamily="2" charset="2"/>
              <a:buChar char="v"/>
            </a:pPr>
            <a:r>
              <a:rPr lang="en-US" sz="2200" b="1" dirty="0">
                <a:solidFill>
                  <a:prstClr val="black"/>
                </a:solidFill>
                <a:latin typeface="Arial"/>
              </a:rPr>
              <a:t>December/January</a:t>
            </a:r>
          </a:p>
          <a:p>
            <a:pPr marL="1403604" lvl="2" indent="-342900">
              <a:buClr>
                <a:schemeClr val="bg1">
                  <a:lumMod val="75000"/>
                  <a:lumOff val="25000"/>
                </a:schemeClr>
              </a:buClr>
              <a:buFont typeface="Wingdings" pitchFamily="2" charset="2"/>
              <a:buChar char="v"/>
            </a:pPr>
            <a:r>
              <a:rPr lang="en-US" sz="2000" b="1" dirty="0">
                <a:solidFill>
                  <a:prstClr val="black"/>
                </a:solidFill>
                <a:latin typeface="Arial"/>
              </a:rPr>
              <a:t>Semi Annual Event</a:t>
            </a:r>
          </a:p>
          <a:p>
            <a:pPr marL="0" algn="l"/>
            <a:endParaRPr lang="en-US" sz="2400" b="1" dirty="0" smtClean="0">
              <a:solidFill>
                <a:schemeClr val="bg1"/>
              </a:solidFill>
              <a:latin typeface="+mj-lt"/>
            </a:endParaRPr>
          </a:p>
          <a:p>
            <a:pPr marL="285750" indent="-285750" algn="l">
              <a:buFont typeface="Wingdings" pitchFamily="2" charset="2"/>
              <a:buChar char="v"/>
            </a:pPr>
            <a:endParaRPr lang="en-US" sz="2400" b="1" dirty="0" smtClean="0">
              <a:solidFill>
                <a:schemeClr val="bg1"/>
              </a:solidFill>
              <a:latin typeface="+mj-lt"/>
            </a:endParaRPr>
          </a:p>
          <a:p>
            <a:pPr marL="0" algn="l"/>
            <a:endParaRPr lang="en-US" sz="2400" b="1" dirty="0">
              <a:solidFill>
                <a:schemeClr val="bg1"/>
              </a:solidFill>
              <a:latin typeface="+mj-lt"/>
            </a:endParaRPr>
          </a:p>
          <a:p>
            <a:pPr algn="l"/>
            <a:endParaRPr lang="en-US" b="1"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20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5867400" cy="1143000"/>
          </a:xfrm>
        </p:spPr>
        <p:txBody>
          <a:bodyPr>
            <a:normAutofit fontScale="90000"/>
          </a:bodyPr>
          <a:lstStyle/>
          <a:p>
            <a:r>
              <a:rPr lang="en-US" sz="4000" dirty="0">
                <a:solidFill>
                  <a:prstClr val="black"/>
                </a:solidFill>
              </a:rPr>
              <a:t>Renew And Strengthen Our Partnership With Tribes</a:t>
            </a:r>
            <a:endParaRPr lang="en-US"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normAutofit/>
          </a:bodyPr>
          <a:lstStyle/>
          <a:p>
            <a:pPr algn="ctr">
              <a:buNone/>
            </a:pPr>
            <a:endParaRPr lang="en-US" sz="2000" dirty="0" smtClean="0">
              <a:solidFill>
                <a:schemeClr val="bg1"/>
              </a:solidFill>
              <a:latin typeface="+mj-lt"/>
            </a:endParaRPr>
          </a:p>
          <a:p>
            <a:pPr algn="ctr">
              <a:buNone/>
            </a:pPr>
            <a:r>
              <a:rPr lang="en-US" sz="2000" b="1" dirty="0" smtClean="0">
                <a:solidFill>
                  <a:schemeClr val="bg1"/>
                </a:solidFill>
                <a:latin typeface="+mj-lt"/>
              </a:rPr>
              <a:t>2013 Injury Prevention Campaign Goals</a:t>
            </a:r>
          </a:p>
          <a:p>
            <a:pPr algn="ctr">
              <a:buNone/>
            </a:pPr>
            <a:endParaRPr lang="en-US" sz="2000" b="1" dirty="0" smtClean="0">
              <a:solidFill>
                <a:schemeClr val="bg1"/>
              </a:solidFill>
              <a:latin typeface="+mj-lt"/>
            </a:endParaRPr>
          </a:p>
          <a:p>
            <a:pPr>
              <a:buClr>
                <a:schemeClr val="bg1"/>
              </a:buClr>
              <a:buFont typeface="Wingdings" pitchFamily="2" charset="2"/>
              <a:buChar char="v"/>
            </a:pPr>
            <a:r>
              <a:rPr lang="en-US" sz="2000" b="1" dirty="0" smtClean="0">
                <a:solidFill>
                  <a:schemeClr val="bg1"/>
                </a:solidFill>
                <a:latin typeface="+mj-lt"/>
              </a:rPr>
              <a:t>Continued collaboration with NPAIHB and NWIHB Injury Prevention Programs</a:t>
            </a:r>
          </a:p>
          <a:p>
            <a:pPr marL="137160" indent="0">
              <a:buClr>
                <a:schemeClr val="bg1"/>
              </a:buClr>
              <a:buNone/>
            </a:pPr>
            <a:endParaRPr lang="en-US" sz="2000" b="1" dirty="0" smtClean="0">
              <a:solidFill>
                <a:schemeClr val="bg1"/>
              </a:solidFill>
              <a:latin typeface="+mj-lt"/>
            </a:endParaRPr>
          </a:p>
          <a:p>
            <a:pPr>
              <a:buClr>
                <a:schemeClr val="bg1"/>
              </a:buClr>
              <a:buFont typeface="Wingdings" pitchFamily="2" charset="2"/>
              <a:buChar char="v"/>
            </a:pPr>
            <a:r>
              <a:rPr lang="en-US" sz="2000" b="1" dirty="0" smtClean="0">
                <a:solidFill>
                  <a:schemeClr val="bg1"/>
                </a:solidFill>
                <a:latin typeface="+mj-lt"/>
              </a:rPr>
              <a:t>Pilot Needs Assessments in at least 2 Tribal Communities</a:t>
            </a:r>
          </a:p>
          <a:p>
            <a:pPr marL="137160" indent="0">
              <a:buClr>
                <a:schemeClr val="bg1"/>
              </a:buClr>
              <a:buNone/>
            </a:pPr>
            <a:endParaRPr lang="en-US" sz="2000" b="1" dirty="0" smtClean="0">
              <a:solidFill>
                <a:schemeClr val="bg1"/>
              </a:solidFill>
              <a:latin typeface="+mj-lt"/>
            </a:endParaRPr>
          </a:p>
          <a:p>
            <a:pPr>
              <a:buClr>
                <a:schemeClr val="bg1"/>
              </a:buClr>
              <a:buFont typeface="Wingdings" pitchFamily="2" charset="2"/>
              <a:buChar char="v"/>
            </a:pPr>
            <a:r>
              <a:rPr lang="en-US" sz="2000" b="1" dirty="0" smtClean="0">
                <a:solidFill>
                  <a:schemeClr val="bg1"/>
                </a:solidFill>
                <a:latin typeface="+mj-lt"/>
              </a:rPr>
              <a:t>Develop Elder Fall Prevention Program Model that Integrates Primary Care and Public Health Systems</a:t>
            </a:r>
            <a:endParaRPr lang="en-US" sz="2000" b="1" dirty="0">
              <a:solidFill>
                <a:schemeClr val="bg1"/>
              </a:solidFill>
              <a:latin typeface="+mj-lt"/>
            </a:endParaRPr>
          </a:p>
        </p:txBody>
      </p:sp>
    </p:spTree>
    <p:extLst>
      <p:ext uri="{BB962C8B-B14F-4D97-AF65-F5344CB8AC3E}">
        <p14:creationId xmlns:p14="http://schemas.microsoft.com/office/powerpoint/2010/main" val="1446116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6934200" cy="1477962"/>
          </a:xfrm>
        </p:spPr>
        <p:txBody>
          <a:bodyPr>
            <a:normAutofit fontScale="90000"/>
          </a:bodyPr>
          <a:lstStyle/>
          <a:p>
            <a:r>
              <a:rPr lang="en-US" sz="4000" dirty="0">
                <a:solidFill>
                  <a:prstClr val="black"/>
                </a:solidFill>
              </a:rPr>
              <a:t>Renew And Strengthen Our Partnership With Tribes</a:t>
            </a:r>
            <a:r>
              <a:rPr lang="en-US" sz="4800" dirty="0">
                <a:solidFill>
                  <a:prstClr val="black"/>
                </a:solidFill>
              </a:rPr>
              <a:t/>
            </a:r>
            <a:br>
              <a:rPr lang="en-US" sz="4800" dirty="0">
                <a:solidFill>
                  <a:prstClr val="black"/>
                </a:solidFill>
              </a:rPr>
            </a:br>
            <a:endParaRPr lang="en-US"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2342859" y="1600200"/>
            <a:ext cx="4458281" cy="4708525"/>
          </a:xfrm>
        </p:spPr>
      </p:pic>
    </p:spTree>
    <p:extLst>
      <p:ext uri="{BB962C8B-B14F-4D97-AF65-F5344CB8AC3E}">
        <p14:creationId xmlns:p14="http://schemas.microsoft.com/office/powerpoint/2010/main" val="3952579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5867400" cy="1143000"/>
          </a:xfrm>
        </p:spPr>
        <p:txBody>
          <a:bodyPr>
            <a:normAutofit fontScale="90000"/>
          </a:bodyPr>
          <a:lstStyle/>
          <a:p>
            <a:r>
              <a:rPr lang="en-US" sz="3600" dirty="0">
                <a:solidFill>
                  <a:prstClr val="black"/>
                </a:solidFill>
              </a:rPr>
              <a:t>Renew And Strengthen Our Partnership With Tribes</a:t>
            </a:r>
            <a:endParaRPr lang="en-US"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1826982" y="1600200"/>
            <a:ext cx="5490035" cy="4708525"/>
          </a:xfrm>
        </p:spPr>
      </p:pic>
    </p:spTree>
    <p:extLst>
      <p:ext uri="{BB962C8B-B14F-4D97-AF65-F5344CB8AC3E}">
        <p14:creationId xmlns:p14="http://schemas.microsoft.com/office/powerpoint/2010/main" val="2948652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117178" cy="1600200"/>
          </a:xfrm>
        </p:spPr>
        <p:txBody>
          <a:bodyPr/>
          <a:lstStyle/>
          <a:p>
            <a:pPr marL="285750" indent="-285750" algn="ctr"/>
            <a:r>
              <a:rPr lang="en-US" sz="4000" b="1" dirty="0">
                <a:solidFill>
                  <a:schemeClr val="bg1"/>
                </a:solidFill>
              </a:rPr>
              <a:t>Ensure that our work is transparent, accountable, fair, and inclusive</a:t>
            </a:r>
          </a:p>
        </p:txBody>
      </p:sp>
      <p:sp>
        <p:nvSpPr>
          <p:cNvPr id="3" name="Text Placeholder 2"/>
          <p:cNvSpPr>
            <a:spLocks noGrp="1"/>
          </p:cNvSpPr>
          <p:nvPr>
            <p:ph type="body" idx="1"/>
          </p:nvPr>
        </p:nvSpPr>
        <p:spPr>
          <a:xfrm>
            <a:off x="228600" y="2514600"/>
            <a:ext cx="8458200" cy="4038600"/>
          </a:xfrm>
        </p:spPr>
        <p:txBody>
          <a:bodyPr>
            <a:normAutofit/>
          </a:bodyPr>
          <a:lstStyle/>
          <a:p>
            <a:pPr marL="285750" indent="-285750">
              <a:buFont typeface="Wingdings" pitchFamily="2" charset="2"/>
              <a:buChar char="v"/>
            </a:pPr>
            <a:endParaRPr lang="en-US" sz="2400" b="1" dirty="0" smtClean="0">
              <a:solidFill>
                <a:schemeClr val="bg1"/>
              </a:solidFill>
              <a:latin typeface="+mj-lt"/>
            </a:endParaRPr>
          </a:p>
          <a:p>
            <a:pPr marL="416052" indent="-342900">
              <a:lnSpc>
                <a:spcPct val="150000"/>
              </a:lnSpc>
              <a:spcAft>
                <a:spcPts val="600"/>
              </a:spcAft>
              <a:buClr>
                <a:schemeClr val="bg1">
                  <a:lumMod val="75000"/>
                  <a:lumOff val="25000"/>
                </a:schemeClr>
              </a:buClr>
              <a:buSzPct val="112000"/>
              <a:buFont typeface="Wingdings" pitchFamily="2" charset="2"/>
              <a:buChar char="v"/>
            </a:pPr>
            <a:endParaRPr lang="en-US" sz="2200" b="1" dirty="0" smtClean="0">
              <a:solidFill>
                <a:schemeClr val="bg1"/>
              </a:solidFill>
              <a:latin typeface="+mj-lt"/>
            </a:endParaRPr>
          </a:p>
        </p:txBody>
      </p:sp>
      <p:pic>
        <p:nvPicPr>
          <p:cNvPr id="4" name="Picture 1" descr="image001"/>
          <p:cNvPicPr>
            <a:picLocks noChangeAspect="1" noChangeArrowheads="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Object 5"/>
          <p:cNvGraphicFramePr>
            <a:graphicFrameLocks noChangeAspect="1"/>
          </p:cNvGraphicFramePr>
          <p:nvPr>
            <p:extLst>
              <p:ext uri="{D42A27DB-BD31-4B8C-83A1-F6EECF244321}">
                <p14:modId xmlns:p14="http://schemas.microsoft.com/office/powerpoint/2010/main" val="3497085940"/>
              </p:ext>
            </p:extLst>
          </p:nvPr>
        </p:nvGraphicFramePr>
        <p:xfrm>
          <a:off x="1143000" y="2057400"/>
          <a:ext cx="6781800" cy="3945666"/>
        </p:xfrm>
        <a:graphic>
          <a:graphicData uri="http://schemas.openxmlformats.org/presentationml/2006/ole">
            <mc:AlternateContent xmlns:mc="http://schemas.openxmlformats.org/markup-compatibility/2006">
              <mc:Choice xmlns:v="urn:schemas-microsoft-com:vml" Requires="v">
                <p:oleObj spid="_x0000_s2057" name="Worksheet" r:id="rId7" imgW="5356844" imgH="3116526" progId="Excel.Sheet.12">
                  <p:embed/>
                </p:oleObj>
              </mc:Choice>
              <mc:Fallback>
                <p:oleObj name="Worksheet" r:id="rId7" imgW="5356844" imgH="3116526" progId="Excel.Sheet.12">
                  <p:embed/>
                  <p:pic>
                    <p:nvPicPr>
                      <p:cNvPr id="0" name=""/>
                      <p:cNvPicPr/>
                      <p:nvPr/>
                    </p:nvPicPr>
                    <p:blipFill>
                      <a:blip r:embed="rId8"/>
                      <a:stretch>
                        <a:fillRect/>
                      </a:stretch>
                    </p:blipFill>
                    <p:spPr>
                      <a:xfrm>
                        <a:off x="1143000" y="2057400"/>
                        <a:ext cx="6781800" cy="3945666"/>
                      </a:xfrm>
                      <a:prstGeom prst="rect">
                        <a:avLst/>
                      </a:prstGeom>
                    </p:spPr>
                  </p:pic>
                </p:oleObj>
              </mc:Fallback>
            </mc:AlternateContent>
          </a:graphicData>
        </a:graphic>
      </p:graphicFrame>
      <p:sp>
        <p:nvSpPr>
          <p:cNvPr id="7" name="TextBox 6"/>
          <p:cNvSpPr txBox="1"/>
          <p:nvPr/>
        </p:nvSpPr>
        <p:spPr>
          <a:xfrm>
            <a:off x="1524000" y="6216134"/>
            <a:ext cx="5450531" cy="369332"/>
          </a:xfrm>
          <a:prstGeom prst="rect">
            <a:avLst/>
          </a:prstGeom>
          <a:noFill/>
        </p:spPr>
        <p:txBody>
          <a:bodyPr wrap="none" rtlCol="0">
            <a:spAutoFit/>
          </a:bodyPr>
          <a:lstStyle/>
          <a:p>
            <a:r>
              <a:rPr lang="en-US" dirty="0" smtClean="0">
                <a:solidFill>
                  <a:schemeClr val="bg1"/>
                </a:solidFill>
              </a:rPr>
              <a:t>Email </a:t>
            </a:r>
            <a:r>
              <a:rPr lang="en-US" dirty="0" smtClean="0">
                <a:solidFill>
                  <a:srgbClr val="0066FF"/>
                </a:solidFill>
                <a:hlinkClick r:id="rId9"/>
              </a:rPr>
              <a:t>Steven.Poirta@ihs.gov</a:t>
            </a:r>
            <a:r>
              <a:rPr lang="en-US" dirty="0" smtClean="0">
                <a:solidFill>
                  <a:schemeClr val="bg1"/>
                </a:solidFill>
              </a:rPr>
              <a:t> if your name is on this list</a:t>
            </a:r>
            <a:endParaRPr lang="en-US" dirty="0">
              <a:solidFill>
                <a:schemeClr val="bg1"/>
              </a:solidFill>
            </a:endParaRPr>
          </a:p>
        </p:txBody>
      </p:sp>
    </p:spTree>
    <p:extLst>
      <p:ext uri="{BB962C8B-B14F-4D97-AF65-F5344CB8AC3E}">
        <p14:creationId xmlns:p14="http://schemas.microsoft.com/office/powerpoint/2010/main" val="2178725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117178" cy="1468800"/>
          </a:xfrm>
        </p:spPr>
        <p:txBody>
          <a:bodyPr/>
          <a:lstStyle/>
          <a:p>
            <a:pPr algn="ctr"/>
            <a:r>
              <a:rPr lang="en-US" sz="4000" b="1" dirty="0">
                <a:solidFill>
                  <a:schemeClr val="bg1"/>
                </a:solidFill>
              </a:rPr>
              <a:t>To </a:t>
            </a:r>
            <a:r>
              <a:rPr lang="en-US" sz="4000" b="1" dirty="0" smtClean="0">
                <a:solidFill>
                  <a:schemeClr val="bg1"/>
                </a:solidFill>
              </a:rPr>
              <a:t>Reform </a:t>
            </a:r>
            <a:r>
              <a:rPr lang="en-US" sz="4000" b="1" dirty="0">
                <a:solidFill>
                  <a:schemeClr val="bg1"/>
                </a:solidFill>
              </a:rPr>
              <a:t>T</a:t>
            </a:r>
            <a:r>
              <a:rPr lang="en-US" sz="4000" b="1" dirty="0" smtClean="0">
                <a:solidFill>
                  <a:schemeClr val="bg1"/>
                </a:solidFill>
              </a:rPr>
              <a:t>he </a:t>
            </a:r>
            <a:r>
              <a:rPr lang="en-US" sz="4000" b="1" dirty="0">
                <a:solidFill>
                  <a:schemeClr val="bg1"/>
                </a:solidFill>
              </a:rPr>
              <a:t>IHS</a:t>
            </a:r>
            <a:r>
              <a:rPr lang="en-US" b="1" dirty="0">
                <a:solidFill>
                  <a:schemeClr val="bg1"/>
                </a:solidFill>
              </a:rPr>
              <a:t/>
            </a:r>
            <a:br>
              <a:rPr lang="en-US" b="1" dirty="0">
                <a:solidFill>
                  <a:schemeClr val="bg1"/>
                </a:solidFill>
              </a:rPr>
            </a:br>
            <a:endParaRPr lang="en-US" dirty="0"/>
          </a:p>
        </p:txBody>
      </p:sp>
      <p:sp>
        <p:nvSpPr>
          <p:cNvPr id="3" name="Text Placeholder 2"/>
          <p:cNvSpPr>
            <a:spLocks noGrp="1"/>
          </p:cNvSpPr>
          <p:nvPr>
            <p:ph type="body" idx="1"/>
          </p:nvPr>
        </p:nvSpPr>
        <p:spPr>
          <a:xfrm>
            <a:off x="76200" y="2057400"/>
            <a:ext cx="8686800" cy="3962400"/>
          </a:xfrm>
        </p:spPr>
        <p:txBody>
          <a:bodyPr>
            <a:normAutofit fontScale="92500" lnSpcReduction="10000"/>
          </a:bodyPr>
          <a:lstStyle/>
          <a:p>
            <a:pPr marL="342900" indent="-342900" algn="l">
              <a:buClr>
                <a:schemeClr val="bg1">
                  <a:lumMod val="75000"/>
                  <a:lumOff val="25000"/>
                </a:schemeClr>
              </a:buClr>
              <a:buFont typeface="Wingdings" pitchFamily="2" charset="2"/>
              <a:buChar char="v"/>
            </a:pPr>
            <a:r>
              <a:rPr lang="en-US" sz="2400" b="1" dirty="0" smtClean="0">
                <a:solidFill>
                  <a:schemeClr val="bg1"/>
                </a:solidFill>
                <a:latin typeface="+mj-lt"/>
              </a:rPr>
              <a:t>Staff Update:</a:t>
            </a:r>
          </a:p>
          <a:p>
            <a:pPr marL="1138428" lvl="1" indent="-342900">
              <a:buClr>
                <a:schemeClr val="bg1">
                  <a:lumMod val="75000"/>
                  <a:lumOff val="25000"/>
                </a:schemeClr>
              </a:buClr>
              <a:buFont typeface="Wingdings" pitchFamily="2" charset="2"/>
              <a:buChar char="v"/>
            </a:pPr>
            <a:r>
              <a:rPr lang="en-US" sz="2200" b="1" dirty="0" smtClean="0">
                <a:solidFill>
                  <a:schemeClr val="bg1"/>
                </a:solidFill>
                <a:latin typeface="+mj-lt"/>
              </a:rPr>
              <a:t>Chief Medical Officer - Portland Area – Still Vacant</a:t>
            </a:r>
          </a:p>
          <a:p>
            <a:pPr marL="1138428" lvl="1" indent="-342900">
              <a:buClr>
                <a:schemeClr val="bg1">
                  <a:lumMod val="75000"/>
                  <a:lumOff val="25000"/>
                </a:schemeClr>
              </a:buClr>
              <a:buFont typeface="Wingdings" pitchFamily="2" charset="2"/>
              <a:buChar char="v"/>
            </a:pPr>
            <a:r>
              <a:rPr lang="en-US" sz="2200" b="1" dirty="0" smtClean="0">
                <a:solidFill>
                  <a:schemeClr val="bg1"/>
                </a:solidFill>
                <a:latin typeface="+mj-lt"/>
              </a:rPr>
              <a:t>Meaningful Use Coordinator – Dr. Woody Crow</a:t>
            </a:r>
          </a:p>
          <a:p>
            <a:pPr marL="1138428" lvl="1" indent="-342900">
              <a:buClr>
                <a:schemeClr val="bg1">
                  <a:lumMod val="75000"/>
                  <a:lumOff val="25000"/>
                </a:schemeClr>
              </a:buClr>
              <a:buFont typeface="Wingdings" pitchFamily="2" charset="2"/>
              <a:buChar char="v"/>
            </a:pPr>
            <a:endParaRPr lang="en-US" sz="2200" b="1" dirty="0" smtClean="0">
              <a:solidFill>
                <a:schemeClr val="bg1"/>
              </a:solidFill>
              <a:latin typeface="+mj-lt"/>
            </a:endParaRPr>
          </a:p>
          <a:p>
            <a:pPr marL="342900" indent="-342900">
              <a:buClr>
                <a:schemeClr val="bg1">
                  <a:lumMod val="75000"/>
                  <a:lumOff val="25000"/>
                </a:schemeClr>
              </a:buClr>
              <a:buFont typeface="Wingdings" pitchFamily="2" charset="2"/>
              <a:buChar char="v"/>
            </a:pPr>
            <a:r>
              <a:rPr lang="en-US" sz="2400" b="1" dirty="0">
                <a:solidFill>
                  <a:schemeClr val="bg1"/>
                </a:solidFill>
                <a:latin typeface="+mj-lt"/>
              </a:rPr>
              <a:t>ICD-10 - Update</a:t>
            </a:r>
          </a:p>
          <a:p>
            <a:pPr marL="1138428" lvl="1" indent="-342900">
              <a:buClr>
                <a:schemeClr val="bg1">
                  <a:lumMod val="75000"/>
                  <a:lumOff val="25000"/>
                </a:schemeClr>
              </a:buClr>
              <a:buFont typeface="Wingdings" pitchFamily="2" charset="2"/>
              <a:buChar char="v"/>
            </a:pPr>
            <a:r>
              <a:rPr lang="en-US" sz="2200" b="1" dirty="0">
                <a:solidFill>
                  <a:schemeClr val="bg1"/>
                </a:solidFill>
                <a:latin typeface="+mj-lt"/>
              </a:rPr>
              <a:t>19 Tribal Sites</a:t>
            </a:r>
          </a:p>
          <a:p>
            <a:pPr marL="1138428" lvl="1" indent="-342900">
              <a:buClr>
                <a:schemeClr val="bg1">
                  <a:lumMod val="75000"/>
                  <a:lumOff val="25000"/>
                </a:schemeClr>
              </a:buClr>
              <a:buFont typeface="Wingdings" pitchFamily="2" charset="2"/>
              <a:buChar char="v"/>
            </a:pPr>
            <a:r>
              <a:rPr lang="en-US" sz="2200" b="1" dirty="0">
                <a:solidFill>
                  <a:schemeClr val="bg1"/>
                </a:solidFill>
                <a:latin typeface="+mj-lt"/>
              </a:rPr>
              <a:t>1 Urban Program</a:t>
            </a:r>
          </a:p>
          <a:p>
            <a:pPr marL="1138428" lvl="1" indent="-342900">
              <a:buClr>
                <a:schemeClr val="bg1">
                  <a:lumMod val="75000"/>
                  <a:lumOff val="25000"/>
                </a:schemeClr>
              </a:buClr>
              <a:buFont typeface="Wingdings" pitchFamily="2" charset="2"/>
              <a:buChar char="v"/>
            </a:pPr>
            <a:r>
              <a:rPr lang="en-US" sz="2200" b="1" dirty="0">
                <a:solidFill>
                  <a:schemeClr val="bg1"/>
                </a:solidFill>
                <a:latin typeface="+mj-lt"/>
              </a:rPr>
              <a:t>All Federal Sites</a:t>
            </a:r>
          </a:p>
          <a:p>
            <a:pPr marL="285750" indent="-285750">
              <a:buFont typeface="Wingdings" pitchFamily="2" charset="2"/>
              <a:buChar char="v"/>
            </a:pPr>
            <a:endParaRPr lang="en-US" sz="2400" b="1" dirty="0">
              <a:solidFill>
                <a:schemeClr val="bg1"/>
              </a:solidFill>
              <a:latin typeface="+mj-lt"/>
            </a:endParaRPr>
          </a:p>
          <a:p>
            <a:pPr marL="1138428" lvl="1" indent="-342900">
              <a:buClr>
                <a:schemeClr val="bg1">
                  <a:lumMod val="75000"/>
                  <a:lumOff val="25000"/>
                </a:schemeClr>
              </a:buClr>
              <a:buFont typeface="Wingdings" pitchFamily="2" charset="2"/>
              <a:buChar char="v"/>
            </a:pPr>
            <a:endParaRPr lang="en-US" sz="2200" b="1" dirty="0" smtClean="0">
              <a:solidFill>
                <a:schemeClr val="bg1"/>
              </a:solidFill>
              <a:latin typeface="+mj-lt"/>
            </a:endParaRPr>
          </a:p>
          <a:p>
            <a:pPr marL="342900" indent="-342900" algn="l">
              <a:buClr>
                <a:schemeClr val="bg1">
                  <a:lumMod val="75000"/>
                  <a:lumOff val="25000"/>
                </a:schemeClr>
              </a:buClr>
              <a:buFont typeface="Wingdings" pitchFamily="2" charset="2"/>
              <a:buChar char="v"/>
            </a:pPr>
            <a:r>
              <a:rPr lang="en-US" sz="2400" b="1" dirty="0" smtClean="0">
                <a:solidFill>
                  <a:schemeClr val="bg1"/>
                </a:solidFill>
                <a:latin typeface="+mj-lt"/>
              </a:rPr>
              <a:t>  </a:t>
            </a: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2508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5867400" cy="1143000"/>
          </a:xfrm>
        </p:spPr>
        <p:txBody>
          <a:bodyPr>
            <a:normAutofit fontScale="90000"/>
          </a:bodyPr>
          <a:lstStyle/>
          <a:p>
            <a:r>
              <a:rPr lang="en-US" sz="4000" dirty="0">
                <a:solidFill>
                  <a:prstClr val="black"/>
                </a:solidFill>
              </a:rPr>
              <a:t>Improve The Quality Of And Access To Care</a:t>
            </a:r>
            <a:endParaRPr lang="en-US"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04800" y="1828800"/>
            <a:ext cx="8382000" cy="4800600"/>
          </a:xfrm>
        </p:spPr>
        <p:txBody>
          <a:bodyPr>
            <a:noAutofit/>
          </a:bodyPr>
          <a:lstStyle/>
          <a:p>
            <a:pPr marL="137160" indent="0">
              <a:buNone/>
            </a:pPr>
            <a:r>
              <a:rPr lang="en-US" sz="2400" b="1" dirty="0" smtClean="0">
                <a:solidFill>
                  <a:schemeClr val="bg1">
                    <a:lumMod val="95000"/>
                    <a:lumOff val="5000"/>
                  </a:schemeClr>
                </a:solidFill>
                <a:latin typeface="+mj-lt"/>
              </a:rPr>
              <a:t>Nespelem Dental Clinic Replacement Project</a:t>
            </a:r>
          </a:p>
          <a:p>
            <a:pPr marL="137160" indent="0">
              <a:buNone/>
            </a:pPr>
            <a:endParaRPr lang="en-US" sz="2400" b="1" dirty="0" smtClean="0">
              <a:solidFill>
                <a:schemeClr val="bg1">
                  <a:lumMod val="95000"/>
                  <a:lumOff val="5000"/>
                </a:schemeClr>
              </a:solidFill>
              <a:latin typeface="+mj-lt"/>
            </a:endParaRPr>
          </a:p>
          <a:p>
            <a:pPr>
              <a:buClr>
                <a:schemeClr val="bg1"/>
              </a:buClr>
              <a:buFont typeface="Wingdings" pitchFamily="2" charset="2"/>
              <a:buChar char="v"/>
            </a:pPr>
            <a:r>
              <a:rPr lang="en-US" sz="2000" b="1" dirty="0" smtClean="0">
                <a:solidFill>
                  <a:schemeClr val="bg1">
                    <a:lumMod val="95000"/>
                    <a:lumOff val="5000"/>
                  </a:schemeClr>
                </a:solidFill>
                <a:latin typeface="+mj-lt"/>
              </a:rPr>
              <a:t>Aimed at improving access to and quality of care.</a:t>
            </a:r>
          </a:p>
          <a:p>
            <a:pPr>
              <a:buClr>
                <a:schemeClr val="bg1"/>
              </a:buClr>
              <a:buFont typeface="Wingdings" pitchFamily="2" charset="2"/>
              <a:buChar char="v"/>
            </a:pPr>
            <a:r>
              <a:rPr lang="en-US" sz="2000" b="1" dirty="0">
                <a:solidFill>
                  <a:schemeClr val="bg1">
                    <a:lumMod val="95000"/>
                    <a:lumOff val="5000"/>
                  </a:schemeClr>
                </a:solidFill>
                <a:latin typeface="+mj-lt"/>
              </a:rPr>
              <a:t>Replaces a dental clinic that was in vintage 1930’s space</a:t>
            </a:r>
          </a:p>
          <a:p>
            <a:pPr>
              <a:buClr>
                <a:schemeClr val="bg1"/>
              </a:buClr>
              <a:buFont typeface="Wingdings" pitchFamily="2" charset="2"/>
              <a:buChar char="v"/>
            </a:pPr>
            <a:r>
              <a:rPr lang="en-US" sz="2000" b="1" dirty="0">
                <a:solidFill>
                  <a:schemeClr val="bg1">
                    <a:lumMod val="95000"/>
                    <a:lumOff val="5000"/>
                  </a:schemeClr>
                </a:solidFill>
                <a:latin typeface="+mj-lt"/>
              </a:rPr>
              <a:t>Provides patients </a:t>
            </a:r>
            <a:r>
              <a:rPr lang="en-US" sz="2000" b="1" dirty="0" smtClean="0">
                <a:solidFill>
                  <a:schemeClr val="bg1">
                    <a:lumMod val="95000"/>
                    <a:lumOff val="5000"/>
                  </a:schemeClr>
                </a:solidFill>
                <a:latin typeface="+mj-lt"/>
              </a:rPr>
              <a:t>with modern dental suites.  Safer </a:t>
            </a:r>
            <a:r>
              <a:rPr lang="en-US" sz="2000" b="1" dirty="0">
                <a:solidFill>
                  <a:schemeClr val="bg1">
                    <a:lumMod val="95000"/>
                    <a:lumOff val="5000"/>
                  </a:schemeClr>
                </a:solidFill>
                <a:latin typeface="+mj-lt"/>
              </a:rPr>
              <a:t>and easier access to </a:t>
            </a:r>
            <a:r>
              <a:rPr lang="en-US" sz="2000" b="1" dirty="0" smtClean="0">
                <a:solidFill>
                  <a:schemeClr val="bg1">
                    <a:lumMod val="95000"/>
                    <a:lumOff val="5000"/>
                  </a:schemeClr>
                </a:solidFill>
                <a:latin typeface="+mj-lt"/>
              </a:rPr>
              <a:t>care.</a:t>
            </a:r>
            <a:endParaRPr lang="en-US" sz="2000" b="1" dirty="0">
              <a:solidFill>
                <a:schemeClr val="bg1">
                  <a:lumMod val="95000"/>
                  <a:lumOff val="5000"/>
                </a:schemeClr>
              </a:solidFill>
              <a:latin typeface="+mj-lt"/>
            </a:endParaRPr>
          </a:p>
          <a:p>
            <a:pPr>
              <a:buClr>
                <a:schemeClr val="bg1"/>
              </a:buClr>
              <a:buFont typeface="Wingdings" pitchFamily="2" charset="2"/>
              <a:buChar char="v"/>
            </a:pPr>
            <a:r>
              <a:rPr lang="en-US" sz="2000" b="1" dirty="0">
                <a:solidFill>
                  <a:schemeClr val="bg1">
                    <a:lumMod val="95000"/>
                    <a:lumOff val="5000"/>
                  </a:schemeClr>
                </a:solidFill>
                <a:latin typeface="+mj-lt"/>
              </a:rPr>
              <a:t>Constructed by the Colville Tribes under a PL 93-638 Subpart J Construction Contract</a:t>
            </a:r>
          </a:p>
          <a:p>
            <a:pPr lvl="1">
              <a:buClr>
                <a:schemeClr val="bg1"/>
              </a:buClr>
              <a:buFont typeface="Wingdings" pitchFamily="2" charset="2"/>
              <a:buChar char="v"/>
            </a:pPr>
            <a:r>
              <a:rPr lang="en-US" sz="2000" b="1" dirty="0">
                <a:solidFill>
                  <a:schemeClr val="bg1">
                    <a:lumMod val="95000"/>
                    <a:lumOff val="5000"/>
                  </a:schemeClr>
                </a:solidFill>
                <a:latin typeface="+mj-lt"/>
              </a:rPr>
              <a:t>Constructed as an addition to the Tribal Clinic</a:t>
            </a:r>
          </a:p>
          <a:p>
            <a:pPr lvl="1">
              <a:buClr>
                <a:schemeClr val="bg1"/>
              </a:buClr>
              <a:buFont typeface="Wingdings" pitchFamily="2" charset="2"/>
              <a:buChar char="v"/>
            </a:pPr>
            <a:r>
              <a:rPr lang="en-US" sz="2000" b="1" dirty="0">
                <a:solidFill>
                  <a:schemeClr val="bg1">
                    <a:lumMod val="95000"/>
                    <a:lumOff val="5000"/>
                  </a:schemeClr>
                </a:solidFill>
                <a:latin typeface="+mj-lt"/>
              </a:rPr>
              <a:t>New space is tribally owned and leased to IHS under a 437 Lease</a:t>
            </a:r>
          </a:p>
          <a:p>
            <a:pPr marL="137160" indent="0">
              <a:buClr>
                <a:schemeClr val="bg1"/>
              </a:buClr>
              <a:buNone/>
            </a:pPr>
            <a:endParaRPr lang="en-US" sz="2000" b="1" dirty="0" smtClean="0">
              <a:solidFill>
                <a:schemeClr val="bg1">
                  <a:lumMod val="95000"/>
                  <a:lumOff val="5000"/>
                </a:schemeClr>
              </a:solidFill>
              <a:latin typeface="+mj-lt"/>
            </a:endParaRPr>
          </a:p>
          <a:p>
            <a:pPr lvl="2"/>
            <a:endParaRPr lang="en-US" sz="1600" dirty="0">
              <a:solidFill>
                <a:schemeClr val="bg1">
                  <a:lumMod val="95000"/>
                  <a:lumOff val="5000"/>
                </a:schemeClr>
              </a:solidFill>
            </a:endParaRPr>
          </a:p>
          <a:p>
            <a:pPr lvl="2"/>
            <a:endParaRPr lang="en-US" sz="1600" dirty="0" smtClean="0">
              <a:solidFill>
                <a:schemeClr val="bg1">
                  <a:lumMod val="95000"/>
                  <a:lumOff val="5000"/>
                </a:schemeClr>
              </a:solidFill>
            </a:endParaRPr>
          </a:p>
        </p:txBody>
      </p:sp>
    </p:spTree>
    <p:extLst>
      <p:ext uri="{BB962C8B-B14F-4D97-AF65-F5344CB8AC3E}">
        <p14:creationId xmlns:p14="http://schemas.microsoft.com/office/powerpoint/2010/main" val="3644653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ertificate of excellence">
  <a:themeElements>
    <a:clrScheme name="Certificate of excellence 2">
      <a:dk1>
        <a:srgbClr val="000000"/>
      </a:dk1>
      <a:lt1>
        <a:srgbClr val="FFFFFF"/>
      </a:lt1>
      <a:dk2>
        <a:srgbClr val="000000"/>
      </a:dk2>
      <a:lt2>
        <a:srgbClr val="969696"/>
      </a:lt2>
      <a:accent1>
        <a:srgbClr val="FF3399"/>
      </a:accent1>
      <a:accent2>
        <a:srgbClr val="3333CC"/>
      </a:accent2>
      <a:accent3>
        <a:srgbClr val="FFFFFF"/>
      </a:accent3>
      <a:accent4>
        <a:srgbClr val="000000"/>
      </a:accent4>
      <a:accent5>
        <a:srgbClr val="FFADCA"/>
      </a:accent5>
      <a:accent6>
        <a:srgbClr val="2D2DB9"/>
      </a:accent6>
      <a:hlink>
        <a:srgbClr val="FFCC00"/>
      </a:hlink>
      <a:folHlink>
        <a:srgbClr val="B2B2B2"/>
      </a:folHlink>
    </a:clrScheme>
    <a:fontScheme name="Certificate of excellenc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ertificate of excellence 1">
        <a:dk1>
          <a:srgbClr val="000000"/>
        </a:dk1>
        <a:lt1>
          <a:srgbClr val="FFFFCC"/>
        </a:lt1>
        <a:dk2>
          <a:srgbClr val="333300"/>
        </a:dk2>
        <a:lt2>
          <a:srgbClr val="808000"/>
        </a:lt2>
        <a:accent1>
          <a:srgbClr val="339933"/>
        </a:accent1>
        <a:accent2>
          <a:srgbClr val="A50021"/>
        </a:accent2>
        <a:accent3>
          <a:srgbClr val="FFFFE2"/>
        </a:accent3>
        <a:accent4>
          <a:srgbClr val="000000"/>
        </a:accent4>
        <a:accent5>
          <a:srgbClr val="ADCAAD"/>
        </a:accent5>
        <a:accent6>
          <a:srgbClr val="95001D"/>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Certificate of excellence 2">
        <a:dk1>
          <a:srgbClr val="000000"/>
        </a:dk1>
        <a:lt1>
          <a:srgbClr val="FFFFFF"/>
        </a:lt1>
        <a:dk2>
          <a:srgbClr val="000000"/>
        </a:dk2>
        <a:lt2>
          <a:srgbClr val="969696"/>
        </a:lt2>
        <a:accent1>
          <a:srgbClr val="FF3399"/>
        </a:accent1>
        <a:accent2>
          <a:srgbClr val="3333CC"/>
        </a:accent2>
        <a:accent3>
          <a:srgbClr val="FFFFFF"/>
        </a:accent3>
        <a:accent4>
          <a:srgbClr val="000000"/>
        </a:accent4>
        <a:accent5>
          <a:srgbClr val="FFADCA"/>
        </a:accent5>
        <a:accent6>
          <a:srgbClr val="2D2DB9"/>
        </a:accent6>
        <a:hlink>
          <a:srgbClr val="FFCC00"/>
        </a:hlink>
        <a:folHlink>
          <a:srgbClr val="B2B2B2"/>
        </a:folHlink>
      </a:clrScheme>
      <a:clrMap bg1="lt1" tx1="dk1" bg2="lt2" tx2="dk2" accent1="accent1" accent2="accent2" accent3="accent3" accent4="accent4" accent5="accent5" accent6="accent6" hlink="hlink" folHlink="folHlink"/>
    </a:extraClrScheme>
    <a:extraClrScheme>
      <a:clrScheme name="Certificate of excellence 3">
        <a:dk1>
          <a:srgbClr val="000000"/>
        </a:dk1>
        <a:lt1>
          <a:srgbClr val="FFFFFF"/>
        </a:lt1>
        <a:dk2>
          <a:srgbClr val="000000"/>
        </a:dk2>
        <a:lt2>
          <a:srgbClr val="B2B2B2"/>
        </a:lt2>
        <a:accent1>
          <a:srgbClr val="CBCBCB"/>
        </a:accent1>
        <a:accent2>
          <a:srgbClr val="868686"/>
        </a:accent2>
        <a:accent3>
          <a:srgbClr val="FFFFFF"/>
        </a:accent3>
        <a:accent4>
          <a:srgbClr val="000000"/>
        </a:accent4>
        <a:accent5>
          <a:srgbClr val="E2E2E2"/>
        </a:accent5>
        <a:accent6>
          <a:srgbClr val="797979"/>
        </a:accent6>
        <a:hlink>
          <a:srgbClr val="DDDDDD"/>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88425</TotalTime>
  <Words>828</Words>
  <Application>Microsoft Office PowerPoint</Application>
  <PresentationFormat>On-screen Show (4:3)</PresentationFormat>
  <Paragraphs>208</Paragraphs>
  <Slides>27</Slides>
  <Notes>26</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27</vt:i4>
      </vt:variant>
    </vt:vector>
  </HeadingPairs>
  <TitlesOfParts>
    <vt:vector size="31" baseType="lpstr">
      <vt:lpstr>Apex</vt:lpstr>
      <vt:lpstr>Default Design</vt:lpstr>
      <vt:lpstr>Certificate of excellence</vt:lpstr>
      <vt:lpstr>Worksheet</vt:lpstr>
      <vt:lpstr>Indian Health Service Portland Area Director’s Update</vt:lpstr>
      <vt:lpstr> </vt:lpstr>
      <vt:lpstr>Renew And Strengthen Our Partnership With Tribes  </vt:lpstr>
      <vt:lpstr>Renew And Strengthen Our Partnership With Tribes</vt:lpstr>
      <vt:lpstr>Renew And Strengthen Our Partnership With Tribes </vt:lpstr>
      <vt:lpstr>Renew And Strengthen Our Partnership With Tribes</vt:lpstr>
      <vt:lpstr>Ensure that our work is transparent, accountable, fair, and inclusive</vt:lpstr>
      <vt:lpstr>To Reform The IHS </vt:lpstr>
      <vt:lpstr>Improve The Quality Of And Access To Care</vt:lpstr>
      <vt:lpstr>Improve The Quality Of And Access To Care</vt:lpstr>
      <vt:lpstr>Improve The Quality Of And Access To Care</vt:lpstr>
      <vt:lpstr>Ensure that our work is transparent, accountable, fair, and inclusive</vt:lpstr>
      <vt:lpstr> </vt:lpstr>
      <vt:lpstr>GPRA 2012</vt:lpstr>
      <vt:lpstr>2012 GPRA Results</vt:lpstr>
      <vt:lpstr>2012 GPRA Results</vt:lpstr>
      <vt:lpstr>2012 GPRA Results</vt:lpstr>
      <vt:lpstr>2012 GPRA Results</vt:lpstr>
      <vt:lpstr>2012 GPRA Results</vt:lpstr>
      <vt:lpstr>Awards</vt:lpstr>
      <vt:lpstr>2012 GPRA Award  is hereby granted to  Western Oregon Service Unit for  Meeting all 21 GPRA Measures    100% </vt:lpstr>
      <vt:lpstr>2012 GPRA Award  is hereby granted to  Wellpinit Service Unit for  Meeting all 21 GPRA Measures    100% </vt:lpstr>
      <vt:lpstr>2012 GPRA Award  is hereby granted to  Yellowhawk  Honorable Mention  for Meeting 14 of 21 GPRA Measures    66% </vt:lpstr>
      <vt:lpstr>2012 GPRA Award  is hereby granted to  Muckleshoot  for Receiving the National Annual GPRA Award for  Most Improved in all 3 Dental Service Measures  Access to Care – 9% Increase Dental Sealants – 142% Increase Topical Fluoride – 79% Increase    </vt:lpstr>
      <vt:lpstr>GPRA Awards</vt:lpstr>
      <vt:lpstr>Changes for 2013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Seyler, Dean M (IHS/POR)</dc:creator>
  <cp:lastModifiedBy>Seyler, Dean M (IHS/POR)</cp:lastModifiedBy>
  <cp:revision>205</cp:revision>
  <cp:lastPrinted>2012-10-10T20:58:43Z</cp:lastPrinted>
  <dcterms:created xsi:type="dcterms:W3CDTF">2011-08-31T16:04:47Z</dcterms:created>
  <dcterms:modified xsi:type="dcterms:W3CDTF">2012-10-11T20:06:42Z</dcterms:modified>
</cp:coreProperties>
</file>